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F0BC481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60" r:id="rId1"/>
  </p:sldMasterIdLst>
  <p:handoutMasterIdLst>
    <p:handoutMasterId r:id="rId3"/>
  </p:handoutMasterIdLst>
  <p:sldIdLst>
    <p:sldId id="256" r:id="rId2"/>
  </p:sldIdLst>
  <p:sldSz cx="43891200" cy="32918400"/>
  <p:notesSz cx="7010400" cy="9271000"/>
  <p:embeddedFontLst>
    <p:embeddedFont>
      <p:font typeface="Calibri" panose="020F0502020204030204" pitchFamily="34" charset="0"/>
      <p:regular r:id="rId4"/>
      <p:bold r:id="rId5"/>
      <p:italic r:id="rId6"/>
      <p:boldItalic r:id="rId7"/>
    </p:embeddedFont>
    <p:embeddedFont>
      <p:font typeface="Franklin Gothic Heavy" panose="020B0903020102020204" pitchFamily="34" charset="0"/>
      <p:regular r:id="rId8"/>
      <p:italic r:id="rId9"/>
    </p:embeddedFont>
    <p:embeddedFont>
      <p:font typeface="Libre Baskerville" panose="02000000000000000000" pitchFamily="2" charset="0"/>
      <p:regular r:id="rId10"/>
      <p:bold r:id="rId11"/>
      <p:italic r:id="rId12"/>
    </p:embeddedFont>
    <p:embeddedFont>
      <p:font typeface="Montserrat" panose="00000500000000000000" pitchFamily="2" charset="0"/>
      <p:regular r:id="rId13"/>
      <p:bold r:id="rId14"/>
      <p:italic r:id="rId15"/>
      <p:boldItalic r:id="rId16"/>
    </p:embeddedFont>
    <p:embeddedFont>
      <p:font typeface="Montserrat Light" panose="00000400000000000000" pitchFamily="2" charset="0"/>
      <p:regular r:id="rId17"/>
      <p:italic r:id="rId18"/>
    </p:embeddedFont>
  </p:embeddedFontLst>
  <p:custDataLst>
    <p:tags r:id="rId19"/>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920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2A432E-65B9-F1D5-0B82-9EC379A109E1}" name="Guest User" initials="GU" userId="S::urn:spo:anon#28e464e22f370f13db839ca469ea650f5466e656e7fe969298beefb73e47e6f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FAC17-5244-97FA-D47F-3CB8C88019C1}" v="2397" dt="2022-03-24T02:21:53.815"/>
    <p1510:client id="{6067F727-4A04-71EF-7A39-313C5EEE207B}" v="10" dt="2022-03-28T02:07:36.390"/>
    <p1510:client id="{E1432DED-4936-1281-B857-43DA98AC6A18}" v="3" dt="2022-03-24T12:22:35.574"/>
    <p1510:client id="{EF67B06B-179B-4CB1-81E4-62F92816A7AA}" v="2070" dt="2022-03-24T20:39:26.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guide pos="1920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handoutMaster" Target="handoutMasters/handoutMaster1.xml"/><Relationship Id="rId21" Type="http://schemas.openxmlformats.org/officeDocument/2006/relationships/viewProps" Target="view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microsoft.com/office/2015/10/relationships/revisionInfo" Target="revisionInfo.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tags" Target="tags/tag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heme" Target="theme/theme1.xml"/></Relationships>
</file>

<file path=ppt/comments/modernComment_100_F0BC481B.xml><?xml version="1.0" encoding="utf-8"?>
<p188:cmLst xmlns:a="http://schemas.openxmlformats.org/drawingml/2006/main" xmlns:r="http://schemas.openxmlformats.org/officeDocument/2006/relationships" xmlns:p188="http://schemas.microsoft.com/office/powerpoint/2018/8/main">
  <p188:cm id="{D4A32034-F562-4DAD-92D6-B283709479CE}" authorId="{EB2A432E-65B9-F1D5-0B82-9EC379A109E1}" created="2022-03-24T12:21:36.307">
    <ac:deMkLst xmlns:ac="http://schemas.microsoft.com/office/drawing/2013/main/command">
      <pc:docMk xmlns:pc="http://schemas.microsoft.com/office/powerpoint/2013/main/command"/>
      <pc:sldMk xmlns:pc="http://schemas.microsoft.com/office/powerpoint/2013/main/command" cId="4038871067" sldId="256"/>
      <ac:spMk id="25" creationId="{B2C25681-95AF-45D0-852E-DC3E00E2FDFE}"/>
    </ac:deMkLst>
    <p188:txBody>
      <a:bodyPr/>
      <a:lstStyle/>
      <a:p>
        <a:r>
          <a:rPr lang="en-US"/>
          <a:t>HI Gina, I thought your paper was about data needs to properly design go slow zones and not to investigate compliance. Am I confused here?</a:t>
        </a:r>
      </a:p>
    </p188:txBody>
  </p188:cm>
  <p188:cm id="{A1F2F519-EBAA-4527-8BCC-E70FBA1BE95A}" authorId="{EB2A432E-65B9-F1D5-0B82-9EC379A109E1}" created="2022-03-24T12:22:35.574">
    <ac:deMkLst xmlns:ac="http://schemas.microsoft.com/office/drawing/2013/main/command">
      <pc:docMk xmlns:pc="http://schemas.microsoft.com/office/powerpoint/2013/main/command"/>
      <pc:sldMk xmlns:pc="http://schemas.microsoft.com/office/powerpoint/2013/main/command" cId="4038871067" sldId="256"/>
      <ac:spMk id="48" creationId="{F0CED6AC-A82D-4E7E-8DE1-9DE68E175BD7}"/>
    </ac:deMkLst>
    <p188:txBody>
      <a:bodyPr/>
      <a:lstStyle/>
      <a:p>
        <a:r>
          <a:rPr lang="en-US"/>
          <a:t>as diussed yesterday your method should be on obtaining information from the literature on the data needs to design go slow zone and the results shouls reflect that. what type of data do you need?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defPPr>
              <a:defRPr kern="1200"/>
            </a:defPPr>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defPPr>
              <a:defRPr kern="1200"/>
            </a:defPPr>
            <a:lvl1pPr algn="r">
              <a:defRPr sz="1200"/>
            </a:lvl1pPr>
          </a:lstStyle>
          <a:p>
            <a:fld id="{302F586B-0015-43FB-918D-31E1A09780E3}" type="datetimeFigureOut">
              <a:rPr lang="en-US" smtClean="0"/>
              <a:t>3/28/2022</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defPPr>
              <a:defRPr kern="1200"/>
            </a:defPPr>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defPPr>
              <a:defRPr kern="1200"/>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5573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3/28/2022</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0055248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1" y="1318264"/>
            <a:ext cx="9875520" cy="28087321"/>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194560" y="1318264"/>
            <a:ext cx="28895039" cy="28087321"/>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3/28/2022</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434872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3/28/2022</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9953125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7"/>
            <a:ext cx="37307521" cy="6537960"/>
          </a:xfrm>
        </p:spPr>
        <p:txBody>
          <a:bodyPr anchor="t"/>
          <a:lstStyle>
            <a:defPPr>
              <a:defRPr kern="1200"/>
            </a:defPPr>
            <a:lvl1pPr algn="l">
              <a:defRPr sz="16500" b="1" cap="all"/>
            </a:lvl1pPr>
          </a:lstStyle>
          <a:p>
            <a:r>
              <a:rPr lang="en-US"/>
              <a:t>Click to edit Master title style</a:t>
            </a:r>
          </a:p>
        </p:txBody>
      </p:sp>
      <p:sp>
        <p:nvSpPr>
          <p:cNvPr id="3" name="Text Placeholder 2"/>
          <p:cNvSpPr>
            <a:spLocks noGrp="1"/>
          </p:cNvSpPr>
          <p:nvPr>
            <p:ph type="body" idx="1"/>
          </p:nvPr>
        </p:nvSpPr>
        <p:spPr>
          <a:xfrm>
            <a:off x="3467102" y="13952224"/>
            <a:ext cx="37307521" cy="7200897"/>
          </a:xfrm>
        </p:spPr>
        <p:txBody>
          <a:bodyPr anchor="b"/>
          <a:lstStyle>
            <a:defPPr>
              <a:defRPr kern="1200"/>
            </a:defPPr>
            <a:lvl1pPr marL="0" indent="0">
              <a:buNone/>
              <a:defRPr sz="8200">
                <a:solidFill>
                  <a:schemeClr val="tx1">
                    <a:tint val="75000"/>
                  </a:schemeClr>
                </a:solidFill>
              </a:defRPr>
            </a:lvl1pPr>
            <a:lvl2pPr marL="1880543" indent="0">
              <a:buNone/>
              <a:defRPr sz="7400">
                <a:solidFill>
                  <a:schemeClr val="tx1">
                    <a:tint val="75000"/>
                  </a:schemeClr>
                </a:solidFill>
              </a:defRPr>
            </a:lvl2pPr>
            <a:lvl3pPr marL="3761086" indent="0">
              <a:buNone/>
              <a:defRPr sz="6600">
                <a:solidFill>
                  <a:schemeClr val="tx1">
                    <a:tint val="75000"/>
                  </a:schemeClr>
                </a:solidFill>
              </a:defRPr>
            </a:lvl3pPr>
            <a:lvl4pPr marL="5641630" indent="0">
              <a:buNone/>
              <a:defRPr sz="5800">
                <a:solidFill>
                  <a:schemeClr val="tx1">
                    <a:tint val="75000"/>
                  </a:schemeClr>
                </a:solidFill>
              </a:defRPr>
            </a:lvl4pPr>
            <a:lvl5pPr marL="7522173" indent="0">
              <a:buNone/>
              <a:defRPr sz="5800">
                <a:solidFill>
                  <a:schemeClr val="tx1">
                    <a:tint val="75000"/>
                  </a:schemeClr>
                </a:solidFill>
              </a:defRPr>
            </a:lvl5pPr>
            <a:lvl6pPr marL="9402716" indent="0">
              <a:buNone/>
              <a:defRPr sz="5800">
                <a:solidFill>
                  <a:schemeClr val="tx1">
                    <a:tint val="75000"/>
                  </a:schemeClr>
                </a:solidFill>
              </a:defRPr>
            </a:lvl6pPr>
            <a:lvl7pPr marL="11283259" indent="0">
              <a:buNone/>
              <a:defRPr sz="5800">
                <a:solidFill>
                  <a:schemeClr val="tx1">
                    <a:tint val="75000"/>
                  </a:schemeClr>
                </a:solidFill>
              </a:defRPr>
            </a:lvl7pPr>
            <a:lvl8pPr marL="13163803" indent="0">
              <a:buNone/>
              <a:defRPr sz="5800">
                <a:solidFill>
                  <a:schemeClr val="tx1">
                    <a:tint val="75000"/>
                  </a:schemeClr>
                </a:solidFill>
              </a:defRPr>
            </a:lvl8pPr>
            <a:lvl9pPr marL="15044345"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a:defPPr>
          </a:lstStyle>
          <a:p>
            <a:fld id="{1D3EE5B7-680E-44FF-962F-3113FAB5030E}" type="datetimeFigureOut">
              <a:rPr lang="en-US" smtClean="0"/>
              <a:t>3/28/2022</a:t>
            </a:fld>
            <a:endParaRPr lang="en-US"/>
          </a:p>
        </p:txBody>
      </p:sp>
      <p:sp>
        <p:nvSpPr>
          <p:cNvPr id="5" name="Footer Placeholder 4"/>
          <p:cNvSpPr>
            <a:spLocks noGrp="1"/>
          </p:cNvSpPr>
          <p:nvPr>
            <p:ph type="ftr" sz="quarter" idx="11"/>
          </p:nvPr>
        </p:nvSpPr>
        <p:spPr/>
        <p:txBody>
          <a:bodyPr/>
          <a:lstStyle>
            <a:defPPr>
              <a:defRPr kern="1200"/>
            </a:defPPr>
          </a:lstStyle>
          <a:p>
            <a:endParaRPr lang="en-US"/>
          </a:p>
        </p:txBody>
      </p:sp>
      <p:sp>
        <p:nvSpPr>
          <p:cNvPr id="6" name="Slide Number Placeholder 5"/>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1498406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2194560" y="7680962"/>
            <a:ext cx="19385280" cy="21724623"/>
          </a:xfrm>
        </p:spPr>
        <p:txBody>
          <a:bodyPr/>
          <a:lstStyle>
            <a:defPPr>
              <a:defRPr kern="1200"/>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1" y="7680962"/>
            <a:ext cx="19385280" cy="21724623"/>
          </a:xfrm>
        </p:spPr>
        <p:txBody>
          <a:bodyPr/>
          <a:lstStyle>
            <a:defPPr>
              <a:defRPr kern="1200"/>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3/28/2022</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5583277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194560" y="7368543"/>
            <a:ext cx="19392902" cy="3070857"/>
          </a:xfrm>
        </p:spPr>
        <p:txBody>
          <a:bodyPr anchor="b"/>
          <a:lstStyle>
            <a:defPPr>
              <a:defRPr kern="1200"/>
            </a:defPPr>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5" indent="0">
              <a:buNone/>
              <a:defRPr sz="66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3"/>
          </a:xfrm>
        </p:spPr>
        <p:txBody>
          <a:bodyPr/>
          <a:lstStyle>
            <a:defPPr>
              <a:defRPr kern="1200"/>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7368543"/>
            <a:ext cx="19400520" cy="3070857"/>
          </a:xfrm>
        </p:spPr>
        <p:txBody>
          <a:bodyPr anchor="b"/>
          <a:lstStyle>
            <a:defPPr>
              <a:defRPr kern="1200"/>
            </a:defPPr>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5" indent="0">
              <a:buNone/>
              <a:defRPr sz="6600" b="1"/>
            </a:lvl9pPr>
          </a:lstStyle>
          <a:p>
            <a:pPr lvl="0"/>
            <a:r>
              <a:rPr lang="en-US"/>
              <a:t>Click to edit Master text styles</a:t>
            </a:r>
          </a:p>
        </p:txBody>
      </p:sp>
      <p:sp>
        <p:nvSpPr>
          <p:cNvPr id="6" name="Content Placeholder 5"/>
          <p:cNvSpPr>
            <a:spLocks noGrp="1"/>
          </p:cNvSpPr>
          <p:nvPr>
            <p:ph sz="quarter" idx="4"/>
          </p:nvPr>
        </p:nvSpPr>
        <p:spPr>
          <a:xfrm>
            <a:off x="22296121" y="10439400"/>
            <a:ext cx="19400520" cy="18966183"/>
          </a:xfrm>
        </p:spPr>
        <p:txBody>
          <a:bodyPr/>
          <a:lstStyle>
            <a:defPPr>
              <a:defRPr kern="1200"/>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a:defPPr>
          </a:lstStyle>
          <a:p>
            <a:fld id="{1D3EE5B7-680E-44FF-962F-3113FAB5030E}" type="datetimeFigureOut">
              <a:rPr lang="en-US" smtClean="0"/>
              <a:t>3/28/2022</a:t>
            </a:fld>
            <a:endParaRPr lang="en-US"/>
          </a:p>
        </p:txBody>
      </p:sp>
      <p:sp>
        <p:nvSpPr>
          <p:cNvPr id="8" name="Footer Placeholder 7"/>
          <p:cNvSpPr>
            <a:spLocks noGrp="1"/>
          </p:cNvSpPr>
          <p:nvPr>
            <p:ph type="ftr" sz="quarter" idx="11"/>
          </p:nvPr>
        </p:nvSpPr>
        <p:spPr/>
        <p:txBody>
          <a:bodyPr/>
          <a:lstStyle>
            <a:defPPr>
              <a:defRPr kern="1200"/>
            </a:defPPr>
          </a:lstStyle>
          <a:p>
            <a:endParaRPr lang="en-US"/>
          </a:p>
        </p:txBody>
      </p:sp>
      <p:sp>
        <p:nvSpPr>
          <p:cNvPr id="9" name="Slide Number Placeholder 8"/>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1340330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Date Placeholder 2"/>
          <p:cNvSpPr>
            <a:spLocks noGrp="1"/>
          </p:cNvSpPr>
          <p:nvPr>
            <p:ph type="dt" sz="half" idx="10"/>
          </p:nvPr>
        </p:nvSpPr>
        <p:spPr/>
        <p:txBody>
          <a:bodyPr/>
          <a:lstStyle>
            <a:defPPr>
              <a:defRPr kern="1200"/>
            </a:defPPr>
          </a:lstStyle>
          <a:p>
            <a:fld id="{1D3EE5B7-680E-44FF-962F-3113FAB5030E}" type="datetimeFigureOut">
              <a:rPr lang="en-US" smtClean="0"/>
              <a:t>3/28/2022</a:t>
            </a:fld>
            <a:endParaRPr lang="en-US"/>
          </a:p>
        </p:txBody>
      </p:sp>
      <p:sp>
        <p:nvSpPr>
          <p:cNvPr id="4" name="Footer Placeholder 3"/>
          <p:cNvSpPr>
            <a:spLocks noGrp="1"/>
          </p:cNvSpPr>
          <p:nvPr>
            <p:ph type="ftr" sz="quarter" idx="11"/>
          </p:nvPr>
        </p:nvSpPr>
        <p:spPr/>
        <p:txBody>
          <a:bodyPr/>
          <a:lstStyle>
            <a:defPPr>
              <a:defRPr kern="1200"/>
            </a:defPPr>
          </a:lstStyle>
          <a:p>
            <a:endParaRPr lang="en-US"/>
          </a:p>
        </p:txBody>
      </p:sp>
      <p:sp>
        <p:nvSpPr>
          <p:cNvPr id="5" name="Slide Number Placeholder 4"/>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335114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a:defPPr>
          </a:lstStyle>
          <a:p>
            <a:fld id="{1D3EE5B7-680E-44FF-962F-3113FAB5030E}" type="datetimeFigureOut">
              <a:rPr lang="en-US" smtClean="0"/>
              <a:t>3/28/2022</a:t>
            </a:fld>
            <a:endParaRPr lang="en-US"/>
          </a:p>
        </p:txBody>
      </p:sp>
      <p:sp>
        <p:nvSpPr>
          <p:cNvPr id="3" name="Footer Placeholder 2"/>
          <p:cNvSpPr>
            <a:spLocks noGrp="1"/>
          </p:cNvSpPr>
          <p:nvPr>
            <p:ph type="ftr" sz="quarter" idx="11"/>
          </p:nvPr>
        </p:nvSpPr>
        <p:spPr/>
        <p:txBody>
          <a:bodyPr/>
          <a:lstStyle>
            <a:defPPr>
              <a:defRPr kern="1200"/>
            </a:defPPr>
          </a:lstStyle>
          <a:p>
            <a:endParaRPr lang="en-US"/>
          </a:p>
        </p:txBody>
      </p:sp>
      <p:sp>
        <p:nvSpPr>
          <p:cNvPr id="4" name="Slide Number Placeholder 3"/>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3984814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defPPr>
              <a:defRPr kern="1200"/>
            </a:defPPr>
            <a:lvl1pPr algn="l">
              <a:defRPr sz="8200" b="1"/>
            </a:lvl1pPr>
          </a:lstStyle>
          <a:p>
            <a:r>
              <a:rPr lang="en-US"/>
              <a:t>Click to edit Master title style</a:t>
            </a:r>
          </a:p>
        </p:txBody>
      </p:sp>
      <p:sp>
        <p:nvSpPr>
          <p:cNvPr id="3" name="Content Placeholder 2"/>
          <p:cNvSpPr>
            <a:spLocks noGrp="1"/>
          </p:cNvSpPr>
          <p:nvPr>
            <p:ph idx="1"/>
          </p:nvPr>
        </p:nvSpPr>
        <p:spPr>
          <a:xfrm>
            <a:off x="17160239" y="1310641"/>
            <a:ext cx="24536400" cy="28094942"/>
          </a:xfrm>
        </p:spPr>
        <p:txBody>
          <a:bodyPr/>
          <a:lstStyle>
            <a:defPPr>
              <a:defRPr kern="1200"/>
            </a:defPPr>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8481"/>
            <a:ext cx="14439902" cy="22517103"/>
          </a:xfrm>
        </p:spPr>
        <p:txBody>
          <a:bodyPr/>
          <a:lstStyle>
            <a:defPPr>
              <a:defRPr kern="1200"/>
            </a:defPPr>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5"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3/28/2022</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26364497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1" cy="2720343"/>
          </a:xfrm>
        </p:spPr>
        <p:txBody>
          <a:bodyPr anchor="b"/>
          <a:lstStyle>
            <a:defPPr>
              <a:defRPr kern="1200"/>
            </a:defPPr>
            <a:lvl1pPr algn="l">
              <a:defRPr sz="8200" b="1"/>
            </a:lvl1pPr>
          </a:lstStyle>
          <a:p>
            <a:r>
              <a:rPr lang="en-US"/>
              <a:t>Click to edit Master title style</a:t>
            </a:r>
          </a:p>
        </p:txBody>
      </p:sp>
      <p:sp>
        <p:nvSpPr>
          <p:cNvPr id="3" name="Picture Placeholder 2"/>
          <p:cNvSpPr>
            <a:spLocks noGrp="1"/>
          </p:cNvSpPr>
          <p:nvPr>
            <p:ph type="pic" idx="1"/>
          </p:nvPr>
        </p:nvSpPr>
        <p:spPr>
          <a:xfrm>
            <a:off x="8602982" y="2941320"/>
            <a:ext cx="26334721" cy="19751039"/>
          </a:xfrm>
        </p:spPr>
        <p:txBody>
          <a:bodyPr/>
          <a:lstStyle>
            <a:defPPr>
              <a:defRPr kern="1200"/>
            </a:defPPr>
            <a:lvl1pPr marL="0" indent="0">
              <a:buNone/>
              <a:defRPr sz="13200"/>
            </a:lvl1pPr>
            <a:lvl2pPr marL="1880543" indent="0">
              <a:buNone/>
              <a:defRPr sz="11500"/>
            </a:lvl2pPr>
            <a:lvl3pPr marL="3761086" indent="0">
              <a:buNone/>
              <a:defRPr sz="9900"/>
            </a:lvl3pPr>
            <a:lvl4pPr marL="5641630" indent="0">
              <a:buNone/>
              <a:defRPr sz="8200"/>
            </a:lvl4pPr>
            <a:lvl5pPr marL="7522173" indent="0">
              <a:buNone/>
              <a:defRPr sz="8200"/>
            </a:lvl5pPr>
            <a:lvl6pPr marL="9402716" indent="0">
              <a:buNone/>
              <a:defRPr sz="8200"/>
            </a:lvl6pPr>
            <a:lvl7pPr marL="11283259" indent="0">
              <a:buNone/>
              <a:defRPr sz="8200"/>
            </a:lvl7pPr>
            <a:lvl8pPr marL="13163803" indent="0">
              <a:buNone/>
              <a:defRPr sz="8200"/>
            </a:lvl8pPr>
            <a:lvl9pPr marL="15044345" indent="0">
              <a:buNone/>
              <a:defRPr sz="8200"/>
            </a:lvl9pPr>
          </a:lstStyle>
          <a:p>
            <a:endParaRPr lang="en-US"/>
          </a:p>
        </p:txBody>
      </p:sp>
      <p:sp>
        <p:nvSpPr>
          <p:cNvPr id="4" name="Text Placeholder 3"/>
          <p:cNvSpPr>
            <a:spLocks noGrp="1"/>
          </p:cNvSpPr>
          <p:nvPr>
            <p:ph type="body" sz="half" idx="2"/>
          </p:nvPr>
        </p:nvSpPr>
        <p:spPr>
          <a:xfrm>
            <a:off x="8602982" y="25763223"/>
            <a:ext cx="26334721" cy="3863337"/>
          </a:xfrm>
        </p:spPr>
        <p:txBody>
          <a:bodyPr/>
          <a:lstStyle>
            <a:defPPr>
              <a:defRPr kern="1200"/>
            </a:defPPr>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5"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a:defPPr>
          </a:lstStyle>
          <a:p>
            <a:fld id="{1D3EE5B7-680E-44FF-962F-3113FAB5030E}" type="datetimeFigureOut">
              <a:rPr lang="en-US" smtClean="0"/>
              <a:t>3/28/2022</a:t>
            </a:fld>
            <a:endParaRPr lang="en-US"/>
          </a:p>
        </p:txBody>
      </p:sp>
      <p:sp>
        <p:nvSpPr>
          <p:cNvPr id="6" name="Footer Placeholder 5"/>
          <p:cNvSpPr>
            <a:spLocks noGrp="1"/>
          </p:cNvSpPr>
          <p:nvPr>
            <p:ph type="ftr" sz="quarter" idx="11"/>
          </p:nvPr>
        </p:nvSpPr>
        <p:spPr/>
        <p:txBody>
          <a:bodyPr/>
          <a:lstStyle>
            <a:defPPr>
              <a:defRPr kern="1200"/>
            </a:defPPr>
          </a:lstStyle>
          <a:p>
            <a:endParaRPr lang="en-US"/>
          </a:p>
        </p:txBody>
      </p:sp>
      <p:sp>
        <p:nvSpPr>
          <p:cNvPr id="7" name="Slide Number Placeholder 6"/>
          <p:cNvSpPr>
            <a:spLocks noGrp="1"/>
          </p:cNvSpPr>
          <p:nvPr>
            <p:ph type="sldNum" sz="quarter" idx="12"/>
          </p:nvPr>
        </p:nvSpPr>
        <p:spPr/>
        <p:txBody>
          <a:bodyPr/>
          <a:lstStyle>
            <a:defPPr>
              <a:defRPr kern="1200"/>
            </a:defPPr>
          </a:lstStyle>
          <a:p>
            <a:fld id="{E7FB6C12-88B7-467E-AE43-45481E628990}" type="slidenum">
              <a:rPr lang="en-US" smtClean="0"/>
              <a:t>‹#›</a:t>
            </a:fld>
            <a:endParaRPr lang="en-US"/>
          </a:p>
        </p:txBody>
      </p:sp>
    </p:spTree>
    <p:extLst>
      <p:ext uri="{BB962C8B-B14F-4D97-AF65-F5344CB8AC3E}">
        <p14:creationId xmlns:p14="http://schemas.microsoft.com/office/powerpoint/2010/main" val="10966261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376108" tIns="188056" rIns="376108" bIns="188056" rtlCol="0" anchor="ctr">
            <a:normAutofit/>
          </a:bodyPr>
          <a:lstStyle>
            <a:defPPr>
              <a:defRPr kern="1200"/>
            </a:defPPr>
          </a:lstStyle>
          <a:p>
            <a:r>
              <a:rPr lang="en-US"/>
              <a:t>Click to edit Master title style</a:t>
            </a:r>
          </a:p>
        </p:txBody>
      </p:sp>
      <p:sp>
        <p:nvSpPr>
          <p:cNvPr id="3" name="Text Placeholder 2"/>
          <p:cNvSpPr>
            <a:spLocks noGrp="1"/>
          </p:cNvSpPr>
          <p:nvPr>
            <p:ph type="body" idx="1"/>
          </p:nvPr>
        </p:nvSpPr>
        <p:spPr>
          <a:xfrm>
            <a:off x="2194560" y="7680962"/>
            <a:ext cx="39502079" cy="21724623"/>
          </a:xfrm>
          <a:prstGeom prst="rect">
            <a:avLst/>
          </a:prstGeom>
        </p:spPr>
        <p:txBody>
          <a:bodyPr vert="horz" lIns="376108" tIns="188056" rIns="376108" bIns="188056" rtlCol="0">
            <a:normAutofit/>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8"/>
            <a:ext cx="10241280" cy="1752600"/>
          </a:xfrm>
          <a:prstGeom prst="rect">
            <a:avLst/>
          </a:prstGeom>
        </p:spPr>
        <p:txBody>
          <a:bodyPr vert="horz" lIns="376108" tIns="188056" rIns="376108" bIns="188056" rtlCol="0" anchor="ctr"/>
          <a:lstStyle>
            <a:defPPr>
              <a:defRPr kern="1200"/>
            </a:defPPr>
            <a:lvl1pPr algn="l">
              <a:defRPr sz="4900">
                <a:solidFill>
                  <a:schemeClr val="tx1">
                    <a:tint val="75000"/>
                  </a:schemeClr>
                </a:solidFill>
              </a:defRPr>
            </a:lvl1pPr>
          </a:lstStyle>
          <a:p>
            <a:fld id="{1D3EE5B7-680E-44FF-962F-3113FAB5030E}" type="datetimeFigureOut">
              <a:rPr lang="en-US" smtClean="0"/>
              <a:t>3/28/2022</a:t>
            </a:fld>
            <a:endParaRPr lang="en-US"/>
          </a:p>
        </p:txBody>
      </p:sp>
      <p:sp>
        <p:nvSpPr>
          <p:cNvPr id="5" name="Footer Placeholder 4"/>
          <p:cNvSpPr>
            <a:spLocks noGrp="1"/>
          </p:cNvSpPr>
          <p:nvPr>
            <p:ph type="ftr" sz="quarter" idx="3"/>
          </p:nvPr>
        </p:nvSpPr>
        <p:spPr>
          <a:xfrm>
            <a:off x="14996161" y="30510488"/>
            <a:ext cx="13898880" cy="1752600"/>
          </a:xfrm>
          <a:prstGeom prst="rect">
            <a:avLst/>
          </a:prstGeom>
        </p:spPr>
        <p:txBody>
          <a:bodyPr vert="horz" lIns="376108" tIns="188056" rIns="376108" bIns="188056" rtlCol="0" anchor="ctr"/>
          <a:lstStyle>
            <a:defPPr>
              <a:defRPr kern="1200"/>
            </a:defPPr>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8"/>
            <a:ext cx="10241280" cy="1752600"/>
          </a:xfrm>
          <a:prstGeom prst="rect">
            <a:avLst/>
          </a:prstGeom>
        </p:spPr>
        <p:txBody>
          <a:bodyPr vert="horz" lIns="376108" tIns="188056" rIns="376108" bIns="188056" rtlCol="0" anchor="ctr"/>
          <a:lstStyle>
            <a:defPPr>
              <a:defRPr kern="1200"/>
            </a:defPPr>
            <a:lvl1pPr algn="r">
              <a:defRPr sz="4900">
                <a:solidFill>
                  <a:schemeClr val="tx1">
                    <a:tint val="75000"/>
                  </a:schemeClr>
                </a:solidFill>
              </a:defRPr>
            </a:lvl1pPr>
          </a:lstStyle>
          <a:p>
            <a:fld id="{E7FB6C12-88B7-467E-AE43-45481E628990}" type="slidenum">
              <a:rPr lang="en-US" smtClean="0"/>
              <a:t>‹#›</a:t>
            </a:fld>
            <a:endParaRPr lang="en-US"/>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hypotheticalocean  Size: 48x36</a:t>
            </a:r>
          </a:p>
        </p:txBody>
      </p:sp>
    </p:spTree>
    <p:extLst>
      <p:ext uri="{BB962C8B-B14F-4D97-AF65-F5344CB8AC3E}">
        <p14:creationId xmlns:p14="http://schemas.microsoft.com/office/powerpoint/2010/main" val="26592328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p:txStyles>
    <p:titleStyle>
      <a:defPPr>
        <a:defRPr kern="1200"/>
      </a:defPPr>
      <a:lvl1pPr algn="ctr" defTabSz="3761086" rtl="0" eaLnBrk="1" latinLnBrk="0" hangingPunct="1">
        <a:spcBef>
          <a:spcPct val="0"/>
        </a:spcBef>
        <a:buNone/>
        <a:defRPr sz="18100" kern="1200">
          <a:solidFill>
            <a:schemeClr val="tx1"/>
          </a:solidFill>
          <a:latin typeface="+mj-lt"/>
          <a:ea typeface="+mj-ea"/>
          <a:cs typeface="+mj-cs"/>
        </a:defRPr>
      </a:lvl1pPr>
    </p:titleStyle>
    <p:bodyStyle>
      <a:defPPr>
        <a:defRPr kern="1200"/>
      </a:defPPr>
      <a:lvl1pPr marL="1410405" indent="-1410405" algn="l" defTabSz="376108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5884" indent="-1175341" algn="l" defTabSz="3761086"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1358" indent="-940272" algn="l" defTabSz="376108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190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244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1086" rtl="0" eaLnBrk="1" latinLnBrk="0" hangingPunct="1">
        <a:defRPr sz="7400" kern="1200">
          <a:solidFill>
            <a:schemeClr val="tx1"/>
          </a:solidFill>
          <a:latin typeface="+mn-lt"/>
          <a:ea typeface="+mn-ea"/>
          <a:cs typeface="+mn-cs"/>
        </a:defRPr>
      </a:lvl1pPr>
      <a:lvl2pPr marL="1880543" algn="l" defTabSz="3761086" rtl="0" eaLnBrk="1" latinLnBrk="0" hangingPunct="1">
        <a:defRPr sz="7400" kern="1200">
          <a:solidFill>
            <a:schemeClr val="tx1"/>
          </a:solidFill>
          <a:latin typeface="+mn-lt"/>
          <a:ea typeface="+mn-ea"/>
          <a:cs typeface="+mn-cs"/>
        </a:defRPr>
      </a:lvl2pPr>
      <a:lvl3pPr marL="3761086" algn="l" defTabSz="3761086" rtl="0" eaLnBrk="1" latinLnBrk="0" hangingPunct="1">
        <a:defRPr sz="7400" kern="1200">
          <a:solidFill>
            <a:schemeClr val="tx1"/>
          </a:solidFill>
          <a:latin typeface="+mn-lt"/>
          <a:ea typeface="+mn-ea"/>
          <a:cs typeface="+mn-cs"/>
        </a:defRPr>
      </a:lvl3pPr>
      <a:lvl4pPr marL="5641630" algn="l" defTabSz="3761086" rtl="0" eaLnBrk="1" latinLnBrk="0" hangingPunct="1">
        <a:defRPr sz="7400" kern="1200">
          <a:solidFill>
            <a:schemeClr val="tx1"/>
          </a:solidFill>
          <a:latin typeface="+mn-lt"/>
          <a:ea typeface="+mn-ea"/>
          <a:cs typeface="+mn-cs"/>
        </a:defRPr>
      </a:lvl4pPr>
      <a:lvl5pPr marL="7522173" algn="l" defTabSz="3761086" rtl="0" eaLnBrk="1" latinLnBrk="0" hangingPunct="1">
        <a:defRPr sz="7400" kern="1200">
          <a:solidFill>
            <a:schemeClr val="tx1"/>
          </a:solidFill>
          <a:latin typeface="+mn-lt"/>
          <a:ea typeface="+mn-ea"/>
          <a:cs typeface="+mn-cs"/>
        </a:defRPr>
      </a:lvl5pPr>
      <a:lvl6pPr marL="9402716" algn="l" defTabSz="3761086" rtl="0" eaLnBrk="1" latinLnBrk="0" hangingPunct="1">
        <a:defRPr sz="7400" kern="1200">
          <a:solidFill>
            <a:schemeClr val="tx1"/>
          </a:solidFill>
          <a:latin typeface="+mn-lt"/>
          <a:ea typeface="+mn-ea"/>
          <a:cs typeface="+mn-cs"/>
        </a:defRPr>
      </a:lvl6pPr>
      <a:lvl7pPr marL="11283259" algn="l" defTabSz="3761086" rtl="0" eaLnBrk="1" latinLnBrk="0" hangingPunct="1">
        <a:defRPr sz="7400" kern="1200">
          <a:solidFill>
            <a:schemeClr val="tx1"/>
          </a:solidFill>
          <a:latin typeface="+mn-lt"/>
          <a:ea typeface="+mn-ea"/>
          <a:cs typeface="+mn-cs"/>
        </a:defRPr>
      </a:lvl7pPr>
      <a:lvl8pPr marL="13163803" algn="l" defTabSz="3761086" rtl="0" eaLnBrk="1" latinLnBrk="0" hangingPunct="1">
        <a:defRPr sz="7400" kern="1200">
          <a:solidFill>
            <a:schemeClr val="tx1"/>
          </a:solidFill>
          <a:latin typeface="+mn-lt"/>
          <a:ea typeface="+mn-ea"/>
          <a:cs typeface="+mn-cs"/>
        </a:defRPr>
      </a:lvl8pPr>
      <a:lvl9pPr marL="15044345" algn="l" defTabSz="376108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microsoft.com/office/2018/10/relationships/comments" Target="../comments/modernComment_100_F0BC481B.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1F6296-A549-4F83-B5B3-AC0848E6BAEF}"/>
              </a:ext>
            </a:extLst>
          </p:cNvPr>
          <p:cNvGrpSpPr/>
          <p:nvPr/>
        </p:nvGrpSpPr>
        <p:grpSpPr>
          <a:xfrm>
            <a:off x="0" y="6028267"/>
            <a:ext cx="43891200" cy="26890132"/>
            <a:chOff x="0" y="6028267"/>
            <a:chExt cx="43891200" cy="26890132"/>
          </a:xfrm>
        </p:grpSpPr>
        <p:grpSp>
          <p:nvGrpSpPr>
            <p:cNvPr id="2" name="Group 1">
              <a:extLst>
                <a:ext uri="{FF2B5EF4-FFF2-40B4-BE49-F238E27FC236}">
                  <a16:creationId xmlns:a16="http://schemas.microsoft.com/office/drawing/2014/main" id="{54EF5A1D-A47F-4CE3-BE70-8A161F635104}"/>
                </a:ext>
              </a:extLst>
            </p:cNvPr>
            <p:cNvGrpSpPr/>
            <p:nvPr/>
          </p:nvGrpSpPr>
          <p:grpSpPr>
            <a:xfrm>
              <a:off x="0" y="6028267"/>
              <a:ext cx="43891200" cy="26128135"/>
              <a:chOff x="0" y="5073453"/>
              <a:chExt cx="43891200" cy="27082948"/>
            </a:xfrm>
          </p:grpSpPr>
          <p:sp>
            <p:nvSpPr>
              <p:cNvPr id="35" name="Flowchart: Document 34"/>
              <p:cNvSpPr/>
              <p:nvPr/>
            </p:nvSpPr>
            <p:spPr>
              <a:xfrm rot="10800000">
                <a:off x="3" y="5073453"/>
                <a:ext cx="43891194" cy="17841375"/>
              </a:xfrm>
              <a:prstGeom prst="flowChartDocument">
                <a:avLst/>
              </a:prstGeom>
              <a:solidFill>
                <a:srgbClr val="8CD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a:p>
            </p:txBody>
          </p:sp>
          <p:sp>
            <p:nvSpPr>
              <p:cNvPr id="38" name="Flowchart: Document 37"/>
              <p:cNvSpPr/>
              <p:nvPr/>
            </p:nvSpPr>
            <p:spPr>
              <a:xfrm rot="10800000">
                <a:off x="0" y="5348902"/>
                <a:ext cx="43891200" cy="17565925"/>
              </a:xfrm>
              <a:prstGeom prst="flowChartDocument">
                <a:avLst/>
              </a:pr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a:p>
            </p:txBody>
          </p:sp>
          <p:sp>
            <p:nvSpPr>
              <p:cNvPr id="39" name="Flowchart: Document 70"/>
              <p:cNvSpPr/>
              <p:nvPr/>
            </p:nvSpPr>
            <p:spPr>
              <a:xfrm rot="10800000" flipH="1">
                <a:off x="0" y="5254193"/>
                <a:ext cx="43891200" cy="176724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r>
                  <a:rPr lang="en-US"/>
                  <a:t> </a:t>
                </a:r>
              </a:p>
            </p:txBody>
          </p:sp>
          <p:sp>
            <p:nvSpPr>
              <p:cNvPr id="40" name="Flowchart: Document 70"/>
              <p:cNvSpPr/>
              <p:nvPr/>
            </p:nvSpPr>
            <p:spPr>
              <a:xfrm rot="10800000" flipH="1">
                <a:off x="1" y="5399821"/>
                <a:ext cx="43891200" cy="267565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gradFill flip="none" rotWithShape="1">
                <a:gsLst>
                  <a:gs pos="0">
                    <a:schemeClr val="bg1"/>
                  </a:gs>
                  <a:gs pos="100000">
                    <a:srgbClr val="D1F2F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r>
                  <a:rPr lang="en-US"/>
                  <a:t> </a:t>
                </a:r>
              </a:p>
            </p:txBody>
          </p:sp>
        </p:grpSp>
        <p:sp>
          <p:nvSpPr>
            <p:cNvPr id="56" name="Rectangle 55"/>
            <p:cNvSpPr/>
            <p:nvPr/>
          </p:nvSpPr>
          <p:spPr>
            <a:xfrm>
              <a:off x="0" y="32156400"/>
              <a:ext cx="43891200" cy="762000"/>
            </a:xfrm>
            <a:prstGeom prst="rect">
              <a:avLst/>
            </a:pr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a:p>
          </p:txBody>
        </p:sp>
        <p:cxnSp>
          <p:nvCxnSpPr>
            <p:cNvPr id="57" name="Straight Connector 56"/>
            <p:cNvCxnSpPr/>
            <p:nvPr/>
          </p:nvCxnSpPr>
          <p:spPr>
            <a:xfrm>
              <a:off x="0" y="32079943"/>
              <a:ext cx="43891200" cy="0"/>
            </a:xfrm>
            <a:prstGeom prst="line">
              <a:avLst/>
            </a:prstGeom>
            <a:ln w="254000">
              <a:solidFill>
                <a:srgbClr val="8CD23C"/>
              </a:solidFill>
            </a:ln>
          </p:spPr>
          <p:style>
            <a:lnRef idx="1">
              <a:schemeClr val="accent1"/>
            </a:lnRef>
            <a:fillRef idx="0">
              <a:schemeClr val="accent1"/>
            </a:fillRef>
            <a:effectRef idx="0">
              <a:schemeClr val="accent1"/>
            </a:effectRef>
            <a:fontRef idx="minor">
              <a:schemeClr val="tx1"/>
            </a:fontRef>
          </p:style>
        </p:cxnSp>
      </p:grpSp>
      <p:sp>
        <p:nvSpPr>
          <p:cNvPr id="45" name="Rectangle 10"/>
          <p:cNvSpPr>
            <a:spLocks noChangeArrowheads="1"/>
          </p:cNvSpPr>
          <p:nvPr/>
        </p:nvSpPr>
        <p:spPr bwMode="auto">
          <a:xfrm>
            <a:off x="771386" y="10196687"/>
            <a:ext cx="9601200" cy="873301"/>
          </a:xfrm>
          <a:prstGeom prst="rect">
            <a:avLst/>
          </a:prstGeom>
          <a:solidFill>
            <a:srgbClr val="1482A5"/>
          </a:solidFill>
          <a:ln w="12700">
            <a:no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Introduction</a:t>
            </a:r>
          </a:p>
        </p:txBody>
      </p:sp>
      <p:sp>
        <p:nvSpPr>
          <p:cNvPr id="25" name="Text Placeholder 5">
            <a:extLst>
              <a:ext uri="{FF2B5EF4-FFF2-40B4-BE49-F238E27FC236}">
                <a16:creationId xmlns:a16="http://schemas.microsoft.com/office/drawing/2014/main" id="{B2C25681-95AF-45D0-852E-DC3E00E2FDFE}"/>
              </a:ext>
            </a:extLst>
          </p:cNvPr>
          <p:cNvSpPr txBox="1"/>
          <p:nvPr/>
        </p:nvSpPr>
        <p:spPr>
          <a:xfrm>
            <a:off x="5574890" y="425503"/>
            <a:ext cx="34658710" cy="2730962"/>
          </a:xfrm>
          <a:prstGeom prst="rect">
            <a:avLst/>
          </a:prstGeom>
        </p:spPr>
        <p:txBody>
          <a:bodyPr lIns="0" tIns="0" rIns="0" bIns="0" anchor="t">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8500">
                <a:latin typeface="Franklin Gothic Heavy"/>
              </a:rPr>
              <a:t>How Proper Data Collection and Delineation of Go-Slow Zones Can Lessen the Effects of Vessel Strikes on Marine Turtles </a:t>
            </a:r>
          </a:p>
        </p:txBody>
      </p:sp>
      <p:sp>
        <p:nvSpPr>
          <p:cNvPr id="26" name="Text Placeholder 5">
            <a:extLst>
              <a:ext uri="{FF2B5EF4-FFF2-40B4-BE49-F238E27FC236}">
                <a16:creationId xmlns:a16="http://schemas.microsoft.com/office/drawing/2014/main" id="{EF872E11-D0DF-4446-BE76-A398B88E9B44}"/>
              </a:ext>
            </a:extLst>
          </p:cNvPr>
          <p:cNvSpPr txBox="1"/>
          <p:nvPr/>
        </p:nvSpPr>
        <p:spPr>
          <a:xfrm>
            <a:off x="3657600" y="4422532"/>
            <a:ext cx="36576000" cy="2930033"/>
          </a:xfrm>
          <a:prstGeom prst="rect">
            <a:avLst/>
          </a:prstGeom>
        </p:spPr>
        <p:txBody>
          <a:bodyPr lIns="0" tIns="0" rIns="0" bIns="0" anchor="t">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5600">
                <a:solidFill>
                  <a:srgbClr val="235078"/>
                </a:solidFill>
                <a:latin typeface="Montserrat"/>
                <a:cs typeface="Arial"/>
              </a:rPr>
              <a:t>Gina Givens and Dr. Mariana Fuentes</a:t>
            </a:r>
            <a:endParaRPr lang="en-US" sz="5600">
              <a:solidFill>
                <a:srgbClr val="235078"/>
              </a:solidFill>
              <a:latin typeface="Montserrat" panose="00000500000000000000" pitchFamily="50" charset="0"/>
              <a:cs typeface="Arial" pitchFamily="34" charset="0"/>
            </a:endParaRPr>
          </a:p>
          <a:p>
            <a:pPr algn="ctr">
              <a:defRPr/>
            </a:pPr>
            <a:endParaRPr lang="en-US" sz="5600">
              <a:solidFill>
                <a:srgbClr val="235078"/>
              </a:solidFill>
              <a:latin typeface="Montserrat" panose="00000500000000000000" pitchFamily="50" charset="0"/>
              <a:cs typeface="Arial" pitchFamily="34" charset="0"/>
            </a:endParaRPr>
          </a:p>
          <a:p>
            <a:pPr algn="ctr">
              <a:defRPr/>
            </a:pPr>
            <a:endParaRPr lang="en-US" sz="5600">
              <a:solidFill>
                <a:srgbClr val="235078"/>
              </a:solidFill>
              <a:latin typeface="Montserrat" panose="00000500000000000000" pitchFamily="50" charset="0"/>
              <a:cs typeface="Arial" pitchFamily="34" charset="0"/>
            </a:endParaRPr>
          </a:p>
        </p:txBody>
      </p:sp>
      <p:sp>
        <p:nvSpPr>
          <p:cNvPr id="30" name="Rectangle 10">
            <a:extLst>
              <a:ext uri="{FF2B5EF4-FFF2-40B4-BE49-F238E27FC236}">
                <a16:creationId xmlns:a16="http://schemas.microsoft.com/office/drawing/2014/main" id="{10661D15-FEEC-48A3-BE53-98D164F2C69C}"/>
              </a:ext>
            </a:extLst>
          </p:cNvPr>
          <p:cNvSpPr>
            <a:spLocks noChangeArrowheads="1"/>
          </p:cNvSpPr>
          <p:nvPr/>
        </p:nvSpPr>
        <p:spPr bwMode="auto">
          <a:xfrm>
            <a:off x="11588804" y="10196687"/>
            <a:ext cx="20713588" cy="873301"/>
          </a:xfrm>
          <a:prstGeom prst="rect">
            <a:avLst/>
          </a:prstGeom>
          <a:solidFill>
            <a:srgbClr val="1482A5"/>
          </a:solidFill>
          <a:ln w="12700">
            <a:no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Methodology</a:t>
            </a:r>
          </a:p>
        </p:txBody>
      </p:sp>
      <p:sp>
        <p:nvSpPr>
          <p:cNvPr id="34" name="Rectangle 10">
            <a:extLst>
              <a:ext uri="{FF2B5EF4-FFF2-40B4-BE49-F238E27FC236}">
                <a16:creationId xmlns:a16="http://schemas.microsoft.com/office/drawing/2014/main" id="{0BB0DEBB-643A-495C-9A00-84ACC65F1FD7}"/>
              </a:ext>
            </a:extLst>
          </p:cNvPr>
          <p:cNvSpPr>
            <a:spLocks noChangeArrowheads="1"/>
          </p:cNvSpPr>
          <p:nvPr/>
        </p:nvSpPr>
        <p:spPr bwMode="auto">
          <a:xfrm>
            <a:off x="33518611" y="10196687"/>
            <a:ext cx="9601200" cy="873301"/>
          </a:xfrm>
          <a:prstGeom prst="rect">
            <a:avLst/>
          </a:prstGeom>
          <a:solidFill>
            <a:srgbClr val="1482A5"/>
          </a:solidFill>
          <a:ln w="12700">
            <a:no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Results</a:t>
            </a:r>
          </a:p>
        </p:txBody>
      </p:sp>
      <p:sp>
        <p:nvSpPr>
          <p:cNvPr id="36" name="TextBox 19">
            <a:extLst>
              <a:ext uri="{FF2B5EF4-FFF2-40B4-BE49-F238E27FC236}">
                <a16:creationId xmlns:a16="http://schemas.microsoft.com/office/drawing/2014/main" id="{FD3D0ACE-DC7E-450B-BD49-B7A44641E37F}"/>
              </a:ext>
            </a:extLst>
          </p:cNvPr>
          <p:cNvSpPr txBox="1">
            <a:spLocks noChangeArrowheads="1"/>
          </p:cNvSpPr>
          <p:nvPr/>
        </p:nvSpPr>
        <p:spPr bwMode="auto">
          <a:xfrm>
            <a:off x="771386" y="7998496"/>
            <a:ext cx="25780181" cy="19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4000">
                <a:ea typeface="ＭＳ Ｐゴシック"/>
              </a:rPr>
              <a:t>The average success rate of mandatory go-slow zones correlated with sea turtle migratory routes will provide necessary insight for improving the effectiveness of go-slow zones at preventing vessel strikes injuries (VSI) of marine sea turtles.</a:t>
            </a:r>
            <a:endParaRPr lang="en-US" sz="4000">
              <a:latin typeface="WordVisi_MSFontService"/>
              <a:ea typeface="ＭＳ Ｐゴシック"/>
              <a:cs typeface="Arial"/>
            </a:endParaRPr>
          </a:p>
        </p:txBody>
      </p:sp>
      <p:sp>
        <p:nvSpPr>
          <p:cNvPr id="37" name="Rectangle 10">
            <a:extLst>
              <a:ext uri="{FF2B5EF4-FFF2-40B4-BE49-F238E27FC236}">
                <a16:creationId xmlns:a16="http://schemas.microsoft.com/office/drawing/2014/main" id="{E62CA47B-6D2F-458C-98CC-19C397FB88BA}"/>
              </a:ext>
            </a:extLst>
          </p:cNvPr>
          <p:cNvSpPr>
            <a:spLocks noChangeArrowheads="1"/>
          </p:cNvSpPr>
          <p:nvPr/>
        </p:nvSpPr>
        <p:spPr bwMode="auto">
          <a:xfrm>
            <a:off x="299438" y="7333257"/>
            <a:ext cx="9601200" cy="873301"/>
          </a:xfrm>
          <a:prstGeom prst="rect">
            <a:avLst/>
          </a:prstGeom>
          <a:noFill/>
          <a:ln w="12700">
            <a:noFill/>
            <a:miter lim="800000"/>
          </a:ln>
        </p:spPr>
        <p:txBody>
          <a:bodyPr wrap="none" lIns="137126" tIns="73152" rIns="137126" bIns="68563" anchor="ctr" anchorCtr="0"/>
          <a:lstStyle>
            <a:defPPr>
              <a:defRPr kern="1200"/>
            </a:defPPr>
          </a:lstStyle>
          <a:p>
            <a:pPr defTabSz="4702588">
              <a:defRPr/>
            </a:pPr>
            <a:r>
              <a:rPr lang="en-US" sz="3600" b="1">
                <a:solidFill>
                  <a:srgbClr val="1482A5"/>
                </a:solidFill>
                <a:latin typeface="Libre Baskerville" panose="02000000000000000000" pitchFamily="2" charset="0"/>
              </a:rPr>
              <a:t>Abstract</a:t>
            </a:r>
          </a:p>
        </p:txBody>
      </p:sp>
      <p:sp>
        <p:nvSpPr>
          <p:cNvPr id="50" name="Rectangle 10">
            <a:extLst>
              <a:ext uri="{FF2B5EF4-FFF2-40B4-BE49-F238E27FC236}">
                <a16:creationId xmlns:a16="http://schemas.microsoft.com/office/drawing/2014/main" id="{1BD94FDB-190B-4638-89EC-A656D127038B}"/>
              </a:ext>
            </a:extLst>
          </p:cNvPr>
          <p:cNvSpPr>
            <a:spLocks noChangeArrowheads="1"/>
          </p:cNvSpPr>
          <p:nvPr/>
        </p:nvSpPr>
        <p:spPr bwMode="auto">
          <a:xfrm>
            <a:off x="1007360" y="25378612"/>
            <a:ext cx="9601200" cy="873301"/>
          </a:xfrm>
          <a:prstGeom prst="rect">
            <a:avLst/>
          </a:prstGeom>
          <a:solidFill>
            <a:srgbClr val="1482A5"/>
          </a:solidFill>
          <a:ln w="12700">
            <a:no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a:rPr>
              <a:t>Hypothesis</a:t>
            </a:r>
            <a:endParaRPr lang="en-US" sz="3600" b="1" err="1">
              <a:solidFill>
                <a:schemeClr val="bg1"/>
              </a:solidFill>
              <a:latin typeface="Libre Baskerville" panose="02000000000000000000" pitchFamily="2" charset="0"/>
            </a:endParaRPr>
          </a:p>
        </p:txBody>
      </p:sp>
      <p:sp>
        <p:nvSpPr>
          <p:cNvPr id="54" name="Rectangle 10">
            <a:extLst>
              <a:ext uri="{FF2B5EF4-FFF2-40B4-BE49-F238E27FC236}">
                <a16:creationId xmlns:a16="http://schemas.microsoft.com/office/drawing/2014/main" id="{C5373E80-5BA7-4273-832B-6C4F5740A8C5}"/>
              </a:ext>
            </a:extLst>
          </p:cNvPr>
          <p:cNvSpPr>
            <a:spLocks noChangeArrowheads="1"/>
          </p:cNvSpPr>
          <p:nvPr/>
        </p:nvSpPr>
        <p:spPr bwMode="auto">
          <a:xfrm>
            <a:off x="33695592" y="21517527"/>
            <a:ext cx="9601200" cy="873301"/>
          </a:xfrm>
          <a:prstGeom prst="rect">
            <a:avLst/>
          </a:prstGeom>
          <a:solidFill>
            <a:srgbClr val="1482A5"/>
          </a:solidFill>
          <a:ln w="12700">
            <a:noFill/>
            <a:miter lim="800000"/>
          </a:ln>
        </p:spPr>
        <p:txBody>
          <a:bodyPr wrap="none" lIns="137126" tIns="73152" rIns="137126" bIns="68563" anchor="ctr" anchorCtr="0"/>
          <a:lstStyle>
            <a:defPPr>
              <a:defRPr kern="1200"/>
            </a:defPPr>
          </a:lstStyle>
          <a:p>
            <a:pPr algn="ctr" defTabSz="4702588">
              <a:defRPr/>
            </a:pPr>
            <a:r>
              <a:rPr lang="en-US" sz="3600" b="1">
                <a:solidFill>
                  <a:schemeClr val="bg1"/>
                </a:solidFill>
                <a:latin typeface="Libre Baskerville" panose="02000000000000000000" pitchFamily="2" charset="0"/>
              </a:rPr>
              <a:t>Conclusion</a:t>
            </a:r>
          </a:p>
        </p:txBody>
      </p:sp>
      <p:sp>
        <p:nvSpPr>
          <p:cNvPr id="27" name="TextBox 26">
            <a:extLst>
              <a:ext uri="{FF2B5EF4-FFF2-40B4-BE49-F238E27FC236}">
                <a16:creationId xmlns:a16="http://schemas.microsoft.com/office/drawing/2014/main" id="{6D27E454-6E74-438E-B6CD-F623F47990B5}"/>
              </a:ext>
            </a:extLst>
          </p:cNvPr>
          <p:cNvSpPr txBox="1"/>
          <p:nvPr/>
        </p:nvSpPr>
        <p:spPr>
          <a:xfrm>
            <a:off x="771386" y="11267881"/>
            <a:ext cx="9857035" cy="8648521"/>
          </a:xfrm>
          <a:prstGeom prst="rect">
            <a:avLst/>
          </a:prstGeom>
          <a:noFill/>
        </p:spPr>
        <p:txBody>
          <a:bodyPr wrap="square" lIns="91440" tIns="45720" rIns="91440" bIns="45720" rtlCol="0" anchor="t">
            <a:spAutoFit/>
          </a:bodyPr>
          <a:lstStyle>
            <a:defPPr>
              <a:defRPr kern="1200"/>
            </a:defPPr>
          </a:lstStyle>
          <a:p>
            <a:pPr marL="342900" indent="-342900">
              <a:buFont typeface="Arial"/>
              <a:buChar char="•"/>
            </a:pPr>
            <a:endParaRPr lang="en-US" sz="4000">
              <a:latin typeface="Montserrat Light"/>
              <a:ea typeface="Open Sans"/>
              <a:cs typeface="Open Sans"/>
            </a:endParaRPr>
          </a:p>
          <a:p>
            <a:pPr marL="342900" indent="-342900">
              <a:buFont typeface="Arial"/>
              <a:buChar char="•"/>
            </a:pPr>
            <a:r>
              <a:rPr lang="en-US" sz="4000">
                <a:ea typeface="+mn-lt"/>
                <a:cs typeface="+mn-lt"/>
              </a:rPr>
              <a:t>Vessel strike injuries (VSI) are a leading cause of sea turtle strandings in FL </a:t>
            </a:r>
            <a:endParaRPr lang="en-US" sz="4000">
              <a:latin typeface="Montserrat Light" panose="00000400000000000000" pitchFamily="50" charset="0"/>
              <a:ea typeface="Open Sans" panose="020B0606030504020204" pitchFamily="34" charset="0"/>
              <a:cs typeface="Open Sans" panose="020B0606030504020204" pitchFamily="34" charset="0"/>
            </a:endParaRPr>
          </a:p>
          <a:p>
            <a:pPr marL="342900" indent="-342900">
              <a:buFont typeface="Arial"/>
              <a:buChar char="•"/>
            </a:pPr>
            <a:endParaRPr lang="en-US" sz="4000">
              <a:ea typeface="+mn-lt"/>
              <a:cs typeface="+mn-lt"/>
            </a:endParaRPr>
          </a:p>
          <a:p>
            <a:pPr marL="342900" indent="-342900">
              <a:buFont typeface="Arial"/>
              <a:buChar char="•"/>
            </a:pPr>
            <a:r>
              <a:rPr lang="en-US" sz="4000">
                <a:ea typeface="+mn-lt"/>
                <a:cs typeface="+mn-lt"/>
              </a:rPr>
              <a:t> Go-slow zones are areas where boaters must adhere to a specific speed limit (</a:t>
            </a:r>
            <a:r>
              <a:rPr lang="en-US" sz="4000" err="1">
                <a:ea typeface="+mn-lt"/>
                <a:cs typeface="+mn-lt"/>
              </a:rPr>
              <a:t>i.e</a:t>
            </a:r>
            <a:r>
              <a:rPr lang="en-US" sz="4000">
                <a:ea typeface="+mn-lt"/>
                <a:cs typeface="+mn-lt"/>
              </a:rPr>
              <a:t> 25 MPH)</a:t>
            </a:r>
            <a:endParaRPr lang="en-US" sz="4000">
              <a:latin typeface="Montserrat Light" panose="00000400000000000000" pitchFamily="50" charset="0"/>
              <a:ea typeface="Open Sans" panose="020B0606030504020204" pitchFamily="34" charset="0"/>
              <a:cs typeface="Open Sans" panose="020B0606030504020204" pitchFamily="34" charset="0"/>
            </a:endParaRPr>
          </a:p>
          <a:p>
            <a:pPr marL="342900" indent="-342900">
              <a:buFont typeface="Arial"/>
              <a:buChar char="•"/>
            </a:pPr>
            <a:endParaRPr lang="en-US" sz="4000">
              <a:latin typeface="Montserrat Light" panose="00000400000000000000" pitchFamily="50" charset="0"/>
              <a:ea typeface="Open Sans" panose="020B0606030504020204" pitchFamily="34" charset="0"/>
              <a:cs typeface="Open Sans" panose="020B0606030504020204" pitchFamily="34" charset="0"/>
            </a:endParaRPr>
          </a:p>
          <a:p>
            <a:pPr marL="342900" indent="-342900">
              <a:buFont typeface="Arial"/>
              <a:buChar char="•"/>
            </a:pPr>
            <a:endParaRPr lang="en-US" sz="4000">
              <a:latin typeface="Montserrat Light" panose="00000400000000000000" pitchFamily="50" charset="0"/>
              <a:ea typeface="Open Sans" panose="020B0606030504020204" pitchFamily="34" charset="0"/>
              <a:cs typeface="Open Sans" panose="020B0606030504020204" pitchFamily="34" charset="0"/>
            </a:endParaRPr>
          </a:p>
          <a:p>
            <a:pPr marL="342900" indent="-342900">
              <a:buFont typeface="Arial"/>
              <a:buChar char="•"/>
            </a:pPr>
            <a:r>
              <a:rPr lang="en-US" sz="4000">
                <a:ea typeface="+mn-lt"/>
                <a:cs typeface="+mn-lt"/>
              </a:rPr>
              <a:t>Effectiveness of go-slow zones for reducing VSI for marine turtles is largely unknown </a:t>
            </a:r>
            <a:endParaRPr lang="en-US" sz="4000">
              <a:latin typeface="Montserrat Light"/>
              <a:ea typeface="Open Sans"/>
              <a:cs typeface="Open Sans"/>
            </a:endParaRPr>
          </a:p>
          <a:p>
            <a:pPr marL="342900" indent="-342900">
              <a:buFont typeface="Arial"/>
              <a:buChar char="•"/>
            </a:pPr>
            <a:endParaRPr lang="en-US" sz="4000">
              <a:latin typeface="Montserrat Light" panose="00000400000000000000" pitchFamily="50" charset="0"/>
              <a:ea typeface="Open Sans" panose="020B0606030504020204" pitchFamily="34" charset="0"/>
              <a:cs typeface="Open Sans" panose="020B0606030504020204" pitchFamily="34" charset="0"/>
            </a:endParaRPr>
          </a:p>
          <a:p>
            <a:endParaRPr lang="en-US" sz="4000">
              <a:latin typeface="Montserrat Light" panose="00000400000000000000" pitchFamily="50" charset="0"/>
              <a:ea typeface="Open Sans" panose="020B0606030504020204" pitchFamily="34" charset="0"/>
              <a:cs typeface="Open Sans" panose="020B0606030504020204" pitchFamily="34" charset="0"/>
            </a:endParaRPr>
          </a:p>
          <a:p>
            <a:pPr marL="342900" indent="-342900">
              <a:buFont typeface="Arial"/>
              <a:buChar char="•"/>
            </a:pPr>
            <a:endParaRPr lang="en-US" sz="3600">
              <a:latin typeface="Montserrat Light" panose="00000400000000000000" pitchFamily="50" charset="0"/>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2BBD7720-E258-450C-97C8-212EC4244F55}"/>
              </a:ext>
            </a:extLst>
          </p:cNvPr>
          <p:cNvSpPr txBox="1"/>
          <p:nvPr/>
        </p:nvSpPr>
        <p:spPr>
          <a:xfrm>
            <a:off x="12389719" y="11695032"/>
            <a:ext cx="9857035" cy="7109639"/>
          </a:xfrm>
          <a:prstGeom prst="rect">
            <a:avLst/>
          </a:prstGeom>
          <a:noFill/>
        </p:spPr>
        <p:txBody>
          <a:bodyPr wrap="square" lIns="91440" tIns="45720" rIns="91440" bIns="45720" rtlCol="0" anchor="t">
            <a:spAutoFit/>
          </a:bodyPr>
          <a:lstStyle>
            <a:defPPr>
              <a:defRPr kern="1200"/>
            </a:defPPr>
          </a:lstStyle>
          <a:p>
            <a:pPr marL="342900" indent="-342900">
              <a:buFont typeface="Arial"/>
              <a:buChar char="•"/>
            </a:pPr>
            <a:r>
              <a:rPr lang="en-US" sz="3600">
                <a:ea typeface="+mn-lt"/>
                <a:cs typeface="+mn-lt"/>
              </a:rPr>
              <a:t>A literature review was conducted to gather information related to FL boating, vessel strike injuries, and effectiveness of go-slow zones </a:t>
            </a:r>
            <a:endParaRPr lang="en-US" sz="3600">
              <a:latin typeface="Montserrat Light"/>
              <a:ea typeface="Open Sans"/>
              <a:cs typeface="Open Sans"/>
            </a:endParaRPr>
          </a:p>
          <a:p>
            <a:endParaRPr lang="en-US" sz="3600">
              <a:latin typeface="Calibri"/>
              <a:ea typeface="Open Sans"/>
              <a:cs typeface="Calibri"/>
            </a:endParaRPr>
          </a:p>
          <a:p>
            <a:pPr marL="342900" indent="-342900">
              <a:buFont typeface="Arial"/>
              <a:buChar char="•"/>
            </a:pPr>
            <a:r>
              <a:rPr lang="en-US" sz="3600">
                <a:latin typeface="Calibri"/>
                <a:ea typeface="Open Sans"/>
                <a:cs typeface="Calibri"/>
              </a:rPr>
              <a:t>Data was collected from different publications to identify what is needed to increase the effectiveness of go-slow zones</a:t>
            </a:r>
          </a:p>
          <a:p>
            <a:pPr marL="342900" indent="-342900">
              <a:buFont typeface="Arial"/>
              <a:buChar char="•"/>
            </a:pPr>
            <a:endParaRPr lang="en-US" sz="3600">
              <a:latin typeface="Calibri"/>
              <a:ea typeface="Open Sans"/>
              <a:cs typeface="Calibri"/>
            </a:endParaRPr>
          </a:p>
          <a:p>
            <a:pPr marL="342900" indent="-342900">
              <a:buFont typeface="Arial"/>
              <a:buChar char="•"/>
            </a:pPr>
            <a:endParaRPr lang="en-US" sz="3600">
              <a:latin typeface="Montserrat Light"/>
              <a:ea typeface="Open Sans"/>
              <a:cs typeface="Open Sans"/>
            </a:endParaRPr>
          </a:p>
          <a:p>
            <a:endParaRPr lang="en-US" sz="3600">
              <a:latin typeface="Montserrat Light"/>
              <a:ea typeface="Open Sans"/>
              <a:cs typeface="Open Sans"/>
            </a:endParaRPr>
          </a:p>
          <a:p>
            <a:pPr marL="342900" indent="-342900">
              <a:buFont typeface="Arial"/>
              <a:buChar char="•"/>
            </a:pPr>
            <a:endParaRPr lang="en-US" sz="3600">
              <a:latin typeface="Montserrat Light"/>
              <a:ea typeface="Open Sans"/>
              <a:cs typeface="Open Sans"/>
            </a:endParaRPr>
          </a:p>
          <a:p>
            <a:pPr marL="342900" indent="-342900">
              <a:buFont typeface="Arial"/>
              <a:buChar char="•"/>
            </a:pPr>
            <a:endParaRPr lang="en-US" sz="3600">
              <a:latin typeface="Montserrat Light"/>
              <a:ea typeface="Open Sans"/>
              <a:cs typeface="Open Sans"/>
            </a:endParaRPr>
          </a:p>
          <a:p>
            <a:pPr marL="342900" indent="-342900">
              <a:buFont typeface="Arial"/>
              <a:buChar char="•"/>
            </a:pPr>
            <a:endParaRPr lang="en-US" sz="2400">
              <a:latin typeface="Montserrat Light"/>
              <a:ea typeface="Open Sans"/>
              <a:cs typeface="Open Sans"/>
            </a:endParaRPr>
          </a:p>
        </p:txBody>
      </p:sp>
      <p:sp>
        <p:nvSpPr>
          <p:cNvPr id="47" name="Text Box 6">
            <a:extLst>
              <a:ext uri="{FF2B5EF4-FFF2-40B4-BE49-F238E27FC236}">
                <a16:creationId xmlns:a16="http://schemas.microsoft.com/office/drawing/2014/main" id="{786A1CE5-26F5-4365-A6A8-5A9298D43567}"/>
              </a:ext>
            </a:extLst>
          </p:cNvPr>
          <p:cNvSpPr txBox="1">
            <a:spLocks noChangeArrowheads="1"/>
          </p:cNvSpPr>
          <p:nvPr/>
        </p:nvSpPr>
        <p:spPr bwMode="auto">
          <a:xfrm>
            <a:off x="11479286" y="11261612"/>
            <a:ext cx="10058400" cy="50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nchor="t">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endParaRPr lang="en-US" sz="2400">
              <a:latin typeface="Montserrat Light" panose="00000400000000000000" pitchFamily="50" charset="0"/>
              <a:ea typeface="Open Sans" panose="020B0606030504020204" pitchFamily="34" charset="0"/>
              <a:cs typeface="Open Sans" panose="020B0606030504020204" pitchFamily="34" charset="0"/>
            </a:endParaRPr>
          </a:p>
        </p:txBody>
      </p:sp>
      <p:sp>
        <p:nvSpPr>
          <p:cNvPr id="48" name="Text Box 6">
            <a:extLst>
              <a:ext uri="{FF2B5EF4-FFF2-40B4-BE49-F238E27FC236}">
                <a16:creationId xmlns:a16="http://schemas.microsoft.com/office/drawing/2014/main" id="{F0CED6AC-A82D-4E7E-8DE1-9DE68E175BD7}"/>
              </a:ext>
            </a:extLst>
          </p:cNvPr>
          <p:cNvSpPr txBox="1">
            <a:spLocks noChangeArrowheads="1"/>
          </p:cNvSpPr>
          <p:nvPr/>
        </p:nvSpPr>
        <p:spPr bwMode="auto">
          <a:xfrm>
            <a:off x="22353515" y="11261612"/>
            <a:ext cx="10058400" cy="315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nchor="t">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marL="457200" indent="-457200">
              <a:buFont typeface="Arial" panose="020B0604020202020204" pitchFamily="34" charset="0"/>
              <a:buChar char="•"/>
            </a:pPr>
            <a:r>
              <a:rPr lang="en-US" sz="3200">
                <a:latin typeface="Calibri"/>
                <a:ea typeface="Open Sans"/>
                <a:cs typeface="Open Sans"/>
              </a:rPr>
              <a:t>This information was then synthesized to identify data that is needed to design go-slow zones properly. These data include average boat speed in go-slow zones, number of vessel </a:t>
            </a:r>
            <a:r>
              <a:rPr lang="en-US" sz="3600">
                <a:latin typeface="Calibri"/>
                <a:ea typeface="Open Sans"/>
                <a:cs typeface="Open Sans"/>
              </a:rPr>
              <a:t>registrations</a:t>
            </a:r>
            <a:r>
              <a:rPr lang="en-US" sz="3200">
                <a:latin typeface="Calibri"/>
                <a:ea typeface="Open Sans"/>
                <a:cs typeface="Open Sans"/>
              </a:rPr>
              <a:t> in comparison to sea turtle strikes, as well as location where a majority of VSI's occur with the application of a go-slow zone</a:t>
            </a:r>
            <a:endParaRPr lang="en-US" sz="3200">
              <a:latin typeface="Calibri"/>
              <a:ea typeface="Open Sans" panose="020B0606030504020204" pitchFamily="34" charset="0"/>
              <a:cs typeface="Open Sans" panose="020B0606030504020204" pitchFamily="34" charset="0"/>
            </a:endParaRPr>
          </a:p>
        </p:txBody>
      </p:sp>
      <p:sp>
        <p:nvSpPr>
          <p:cNvPr id="247" name="TextBox 246">
            <a:extLst>
              <a:ext uri="{FF2B5EF4-FFF2-40B4-BE49-F238E27FC236}">
                <a16:creationId xmlns:a16="http://schemas.microsoft.com/office/drawing/2014/main" id="{998FE72F-E77A-4480-B8D1-D34F20784276}"/>
              </a:ext>
            </a:extLst>
          </p:cNvPr>
          <p:cNvSpPr txBox="1"/>
          <p:nvPr/>
        </p:nvSpPr>
        <p:spPr>
          <a:xfrm>
            <a:off x="33549791" y="11254649"/>
            <a:ext cx="9857035" cy="4524315"/>
          </a:xfrm>
          <a:prstGeom prst="rect">
            <a:avLst/>
          </a:prstGeom>
          <a:noFill/>
        </p:spPr>
        <p:txBody>
          <a:bodyPr wrap="square" lIns="91440" tIns="45720" rIns="91440" bIns="45720" rtlCol="0" anchor="t">
            <a:spAutoFit/>
          </a:bodyPr>
          <a:lstStyle>
            <a:defPPr>
              <a:defRPr kern="1200"/>
            </a:defPPr>
          </a:lstStyle>
          <a:p>
            <a:pPr marL="342900" indent="-342900">
              <a:buFont typeface="Arial"/>
              <a:buChar char="•"/>
            </a:pPr>
            <a:r>
              <a:rPr lang="en-US" sz="3600">
                <a:latin typeface="Calibri"/>
                <a:ea typeface="Open Sans"/>
                <a:cs typeface="Open Sans"/>
              </a:rPr>
              <a:t>Collection of data regarding go-slow zones and their effectiveness is integral to lessen the number of VSI's on marine turtles</a:t>
            </a:r>
          </a:p>
          <a:p>
            <a:pPr marL="342900" indent="-342900">
              <a:buFont typeface="Arial"/>
              <a:buChar char="•"/>
            </a:pPr>
            <a:endParaRPr lang="en-US" sz="3600">
              <a:latin typeface="Calibri"/>
              <a:ea typeface="Open Sans" panose="020B0606030504020204" pitchFamily="34" charset="0"/>
              <a:cs typeface="Open Sans" panose="020B0606030504020204" pitchFamily="34" charset="0"/>
            </a:endParaRPr>
          </a:p>
          <a:p>
            <a:pPr marL="342900" indent="-342900">
              <a:buFont typeface="Arial"/>
              <a:buChar char="•"/>
            </a:pPr>
            <a:r>
              <a:rPr lang="en-US" sz="3600">
                <a:latin typeface="Calibri"/>
                <a:ea typeface="Open Sans"/>
                <a:cs typeface="Open Sans"/>
              </a:rPr>
              <a:t>These data provide an insight of the consequences of ignoring the overlapping nature of marine turtle migratory routes and go-slow zones if not adhered properly</a:t>
            </a:r>
          </a:p>
        </p:txBody>
      </p:sp>
      <p:sp>
        <p:nvSpPr>
          <p:cNvPr id="303" name="TextBox 302">
            <a:extLst>
              <a:ext uri="{FF2B5EF4-FFF2-40B4-BE49-F238E27FC236}">
                <a16:creationId xmlns:a16="http://schemas.microsoft.com/office/drawing/2014/main" id="{995B8920-2EE7-4FFC-B20D-4A97E28B3E9A}"/>
              </a:ext>
            </a:extLst>
          </p:cNvPr>
          <p:cNvSpPr txBox="1"/>
          <p:nvPr/>
        </p:nvSpPr>
        <p:spPr>
          <a:xfrm>
            <a:off x="33388689" y="22637693"/>
            <a:ext cx="9857035" cy="6801862"/>
          </a:xfrm>
          <a:prstGeom prst="rect">
            <a:avLst/>
          </a:prstGeom>
          <a:noFill/>
        </p:spPr>
        <p:txBody>
          <a:bodyPr wrap="square" lIns="91440" tIns="45720" rIns="91440" bIns="45720" rtlCol="0" anchor="t">
            <a:spAutoFit/>
          </a:bodyPr>
          <a:lstStyle>
            <a:defPPr>
              <a:defRPr kern="1200"/>
            </a:defPPr>
          </a:lstStyle>
          <a:p>
            <a:pPr marL="342900" indent="-342900">
              <a:buFont typeface="Arial"/>
              <a:buChar char="•"/>
            </a:pPr>
            <a:r>
              <a:rPr lang="en-US" sz="3600">
                <a:ea typeface="+mn-lt"/>
                <a:cs typeface="+mn-lt"/>
              </a:rPr>
              <a:t>Satellite and acoustic telemetry are effective methods for identifying sea turtle spatial distribution </a:t>
            </a:r>
          </a:p>
          <a:p>
            <a:pPr marL="342900" indent="-342900">
              <a:buFont typeface="Arial"/>
              <a:buChar char="•"/>
            </a:pPr>
            <a:endParaRPr lang="en-US" sz="3600">
              <a:ea typeface="+mn-lt"/>
              <a:cs typeface="+mn-lt"/>
            </a:endParaRPr>
          </a:p>
          <a:p>
            <a:pPr>
              <a:buFont typeface="Arial"/>
              <a:buChar char="•"/>
            </a:pPr>
            <a:r>
              <a:rPr lang="en-US" sz="3600">
                <a:ea typeface="+mn-lt"/>
                <a:cs typeface="+mn-lt"/>
              </a:rPr>
              <a:t>Future directions include assessment of compliance with go-slow zones and identification of ways to improve compliance  </a:t>
            </a:r>
            <a:endParaRPr lang="en-US"/>
          </a:p>
          <a:p>
            <a:pPr marL="1877695" lvl="1"/>
            <a:br>
              <a:rPr lang="en-US"/>
            </a:br>
            <a:endParaRPr lang="en-US"/>
          </a:p>
          <a:p>
            <a:pPr marL="342900" indent="-342900">
              <a:buFont typeface="Arial"/>
              <a:buChar char="•"/>
            </a:pPr>
            <a:endParaRPr lang="en-US" sz="3600">
              <a:latin typeface="Calibri"/>
              <a:ea typeface="Open Sans" panose="020B0606030504020204" pitchFamily="34" charset="0"/>
              <a:cs typeface="Calibri"/>
            </a:endParaRPr>
          </a:p>
        </p:txBody>
      </p:sp>
      <p:pic>
        <p:nvPicPr>
          <p:cNvPr id="4" name="Picture 4">
            <a:extLst>
              <a:ext uri="{FF2B5EF4-FFF2-40B4-BE49-F238E27FC236}">
                <a16:creationId xmlns:a16="http://schemas.microsoft.com/office/drawing/2014/main" id="{8F8BB355-83A1-D780-C370-F6A29F292257}"/>
              </a:ext>
            </a:extLst>
          </p:cNvPr>
          <p:cNvPicPr>
            <a:picLocks noChangeAspect="1"/>
          </p:cNvPicPr>
          <p:nvPr/>
        </p:nvPicPr>
        <p:blipFill>
          <a:blip r:embed="rId3"/>
          <a:stretch>
            <a:fillRect/>
          </a:stretch>
        </p:blipFill>
        <p:spPr>
          <a:xfrm>
            <a:off x="304186" y="1881802"/>
            <a:ext cx="3226209" cy="3227131"/>
          </a:xfrm>
          <a:prstGeom prst="rect">
            <a:avLst/>
          </a:prstGeom>
        </p:spPr>
      </p:pic>
      <p:pic>
        <p:nvPicPr>
          <p:cNvPr id="5" name="Picture 5">
            <a:extLst>
              <a:ext uri="{FF2B5EF4-FFF2-40B4-BE49-F238E27FC236}">
                <a16:creationId xmlns:a16="http://schemas.microsoft.com/office/drawing/2014/main" id="{909937F6-DBBE-C66E-4785-62899577492C}"/>
              </a:ext>
            </a:extLst>
          </p:cNvPr>
          <p:cNvPicPr>
            <a:picLocks noChangeAspect="1"/>
          </p:cNvPicPr>
          <p:nvPr/>
        </p:nvPicPr>
        <p:blipFill>
          <a:blip r:embed="rId4"/>
          <a:stretch>
            <a:fillRect/>
          </a:stretch>
        </p:blipFill>
        <p:spPr>
          <a:xfrm>
            <a:off x="39510931" y="1312608"/>
            <a:ext cx="3628102" cy="3716593"/>
          </a:xfrm>
          <a:prstGeom prst="rect">
            <a:avLst/>
          </a:prstGeom>
        </p:spPr>
      </p:pic>
      <p:pic>
        <p:nvPicPr>
          <p:cNvPr id="7" name="Picture 7" descr="A picture containing text, device&#10;&#10;Description automatically generated">
            <a:extLst>
              <a:ext uri="{FF2B5EF4-FFF2-40B4-BE49-F238E27FC236}">
                <a16:creationId xmlns:a16="http://schemas.microsoft.com/office/drawing/2014/main" id="{DC20F518-3D44-B0B1-496E-74E083DE9FE8}"/>
              </a:ext>
            </a:extLst>
          </p:cNvPr>
          <p:cNvPicPr>
            <a:picLocks noChangeAspect="1"/>
          </p:cNvPicPr>
          <p:nvPr/>
        </p:nvPicPr>
        <p:blipFill>
          <a:blip r:embed="rId5"/>
          <a:stretch>
            <a:fillRect/>
          </a:stretch>
        </p:blipFill>
        <p:spPr>
          <a:xfrm>
            <a:off x="4026309" y="1722218"/>
            <a:ext cx="3333135" cy="3221835"/>
          </a:xfrm>
          <a:prstGeom prst="rect">
            <a:avLst/>
          </a:prstGeom>
        </p:spPr>
      </p:pic>
      <p:pic>
        <p:nvPicPr>
          <p:cNvPr id="6" name="Picture 7" descr="A picture containing text, arthropod, invertebrate&#10;&#10;Description automatically generated">
            <a:extLst>
              <a:ext uri="{FF2B5EF4-FFF2-40B4-BE49-F238E27FC236}">
                <a16:creationId xmlns:a16="http://schemas.microsoft.com/office/drawing/2014/main" id="{2505FB51-28AC-7FA2-B906-37A171359570}"/>
              </a:ext>
            </a:extLst>
          </p:cNvPr>
          <p:cNvPicPr>
            <a:picLocks noChangeAspect="1"/>
          </p:cNvPicPr>
          <p:nvPr/>
        </p:nvPicPr>
        <p:blipFill>
          <a:blip r:embed="rId6"/>
          <a:stretch>
            <a:fillRect/>
          </a:stretch>
        </p:blipFill>
        <p:spPr>
          <a:xfrm>
            <a:off x="34997923" y="15754964"/>
            <a:ext cx="6636774" cy="5066071"/>
          </a:xfrm>
          <a:prstGeom prst="rect">
            <a:avLst/>
          </a:prstGeom>
        </p:spPr>
      </p:pic>
      <p:pic>
        <p:nvPicPr>
          <p:cNvPr id="9" name="Picture 9" descr="A picture containing sky, reptile, outdoor, turtle&#10;&#10;Description automatically generated">
            <a:extLst>
              <a:ext uri="{FF2B5EF4-FFF2-40B4-BE49-F238E27FC236}">
                <a16:creationId xmlns:a16="http://schemas.microsoft.com/office/drawing/2014/main" id="{D592A7C1-693A-5723-0EB4-C85E3A52A2BF}"/>
              </a:ext>
            </a:extLst>
          </p:cNvPr>
          <p:cNvPicPr>
            <a:picLocks noChangeAspect="1"/>
          </p:cNvPicPr>
          <p:nvPr/>
        </p:nvPicPr>
        <p:blipFill>
          <a:blip r:embed="rId7"/>
          <a:stretch>
            <a:fillRect/>
          </a:stretch>
        </p:blipFill>
        <p:spPr>
          <a:xfrm>
            <a:off x="1961534" y="18971182"/>
            <a:ext cx="6282814" cy="4739467"/>
          </a:xfrm>
          <a:prstGeom prst="rect">
            <a:avLst/>
          </a:prstGeom>
        </p:spPr>
      </p:pic>
      <p:pic>
        <p:nvPicPr>
          <p:cNvPr id="8" name="Picture 9" descr="Chart&#10;&#10;Description automatically generated">
            <a:extLst>
              <a:ext uri="{FF2B5EF4-FFF2-40B4-BE49-F238E27FC236}">
                <a16:creationId xmlns:a16="http://schemas.microsoft.com/office/drawing/2014/main" id="{95CFA5B1-C4CE-B7BA-EC03-F9D9ADDAED55}"/>
              </a:ext>
            </a:extLst>
          </p:cNvPr>
          <p:cNvPicPr>
            <a:picLocks noChangeAspect="1"/>
          </p:cNvPicPr>
          <p:nvPr/>
        </p:nvPicPr>
        <p:blipFill>
          <a:blip r:embed="rId8"/>
          <a:stretch>
            <a:fillRect/>
          </a:stretch>
        </p:blipFill>
        <p:spPr>
          <a:xfrm>
            <a:off x="12403394" y="15898342"/>
            <a:ext cx="8259096" cy="12124014"/>
          </a:xfrm>
          <a:prstGeom prst="rect">
            <a:avLst/>
          </a:prstGeom>
        </p:spPr>
      </p:pic>
      <p:pic>
        <p:nvPicPr>
          <p:cNvPr id="10" name="Picture 10" descr="A picture containing chart&#10;&#10;Description automatically generated">
            <a:extLst>
              <a:ext uri="{FF2B5EF4-FFF2-40B4-BE49-F238E27FC236}">
                <a16:creationId xmlns:a16="http://schemas.microsoft.com/office/drawing/2014/main" id="{2FF33BE0-5C5B-9EDC-C429-BE743EA47EE5}"/>
              </a:ext>
            </a:extLst>
          </p:cNvPr>
          <p:cNvPicPr>
            <a:picLocks noChangeAspect="1"/>
          </p:cNvPicPr>
          <p:nvPr/>
        </p:nvPicPr>
        <p:blipFill>
          <a:blip r:embed="rId9"/>
          <a:stretch>
            <a:fillRect/>
          </a:stretch>
        </p:blipFill>
        <p:spPr>
          <a:xfrm>
            <a:off x="22904245" y="15903605"/>
            <a:ext cx="9733935" cy="12113488"/>
          </a:xfrm>
          <a:prstGeom prst="rect">
            <a:avLst/>
          </a:prstGeom>
        </p:spPr>
      </p:pic>
      <p:pic>
        <p:nvPicPr>
          <p:cNvPr id="11" name="Picture 11" descr="Timeline, map&#10;&#10;Description automatically generated">
            <a:extLst>
              <a:ext uri="{FF2B5EF4-FFF2-40B4-BE49-F238E27FC236}">
                <a16:creationId xmlns:a16="http://schemas.microsoft.com/office/drawing/2014/main" id="{AC5839A2-510D-34A9-FB77-95A13F513DBF}"/>
              </a:ext>
            </a:extLst>
          </p:cNvPr>
          <p:cNvPicPr>
            <a:picLocks noChangeAspect="1"/>
          </p:cNvPicPr>
          <p:nvPr/>
        </p:nvPicPr>
        <p:blipFill>
          <a:blip r:embed="rId10"/>
          <a:stretch>
            <a:fillRect/>
          </a:stretch>
        </p:blipFill>
        <p:spPr>
          <a:xfrm>
            <a:off x="34997921" y="26503266"/>
            <a:ext cx="5899355" cy="3981233"/>
          </a:xfrm>
          <a:prstGeom prst="rect">
            <a:avLst/>
          </a:prstGeom>
        </p:spPr>
      </p:pic>
      <p:sp>
        <p:nvSpPr>
          <p:cNvPr id="33" name="Text Box 6">
            <a:extLst>
              <a:ext uri="{FF2B5EF4-FFF2-40B4-BE49-F238E27FC236}">
                <a16:creationId xmlns:a16="http://schemas.microsoft.com/office/drawing/2014/main" id="{C831A3CC-2C8A-F99D-8E89-CCFEA7E5065E}"/>
              </a:ext>
            </a:extLst>
          </p:cNvPr>
          <p:cNvSpPr txBox="1">
            <a:spLocks noChangeArrowheads="1"/>
          </p:cNvSpPr>
          <p:nvPr/>
        </p:nvSpPr>
        <p:spPr bwMode="auto">
          <a:xfrm>
            <a:off x="1410804" y="26747418"/>
            <a:ext cx="10058400" cy="346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nchor="t">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marL="342900" indent="-342900">
              <a:buFont typeface="Arial"/>
              <a:buChar char="•"/>
            </a:pPr>
            <a:r>
              <a:rPr lang="en-US" sz="3600">
                <a:latin typeface="Calibri"/>
                <a:ea typeface="Open Sans"/>
                <a:cs typeface="Arial"/>
              </a:rPr>
              <a:t>We hypothesize that the establishment of go-slow zones in areas with high spatial and temporal overlap of vessel traffic and sea turtle habitat use will increase effectiveness and decrease the number of annual marine turtle VSIs and will require more data</a:t>
            </a:r>
          </a:p>
        </p:txBody>
      </p:sp>
      <p:sp>
        <p:nvSpPr>
          <p:cNvPr id="41" name="TextBox 40">
            <a:extLst>
              <a:ext uri="{FF2B5EF4-FFF2-40B4-BE49-F238E27FC236}">
                <a16:creationId xmlns:a16="http://schemas.microsoft.com/office/drawing/2014/main" id="{F090F1B2-B674-0E13-C3F1-5C42DD6C6F65}"/>
              </a:ext>
            </a:extLst>
          </p:cNvPr>
          <p:cNvSpPr txBox="1"/>
          <p:nvPr/>
        </p:nvSpPr>
        <p:spPr>
          <a:xfrm>
            <a:off x="12389719" y="28242721"/>
            <a:ext cx="9857035" cy="4770537"/>
          </a:xfrm>
          <a:prstGeom prst="rect">
            <a:avLst/>
          </a:prstGeom>
          <a:noFill/>
        </p:spPr>
        <p:txBody>
          <a:bodyPr wrap="square" lIns="91440" tIns="45720" rIns="91440" bIns="45720" rtlCol="0" anchor="t">
            <a:spAutoFit/>
          </a:bodyPr>
          <a:lstStyle>
            <a:defPPr>
              <a:defRPr kern="1200"/>
            </a:defPPr>
          </a:lstStyle>
          <a:p>
            <a:pPr marL="342900" indent="-342900">
              <a:buFont typeface="Arial"/>
              <a:buChar char="•"/>
            </a:pPr>
            <a:r>
              <a:rPr lang="en-US" sz="2000">
                <a:latin typeface="Calibri"/>
                <a:ea typeface="Open Sans"/>
                <a:cs typeface="Calibri"/>
              </a:rPr>
              <a:t>Figure 1: </a:t>
            </a:r>
            <a:r>
              <a:rPr lang="en-US" sz="2000">
                <a:ea typeface="+mn-lt"/>
                <a:cs typeface="+mn-lt"/>
              </a:rPr>
              <a:t>Number of vessels registered in Florida, USA, each year, 1986–2014 and the proportion of stranded sea turtles (including loggerheads, green turtles, Kemp's ridleys, leatherbacks, and hawksbills) with a vessel-strike injury (VSI) in relation to the mean annual number of vessels registered by coastal county in Florida during 2000−2014</a:t>
            </a:r>
            <a:endParaRPr lang="en-US" sz="2000">
              <a:ea typeface="Open Sans"/>
              <a:cs typeface="+mn-lt"/>
            </a:endParaRPr>
          </a:p>
          <a:p>
            <a:pPr marL="342900" indent="-342900">
              <a:buFont typeface="Arial"/>
              <a:buChar char="•"/>
            </a:pPr>
            <a:r>
              <a:rPr lang="en-US" sz="2000">
                <a:latin typeface="Calibri"/>
                <a:ea typeface="Open Sans"/>
                <a:cs typeface="Calibri"/>
              </a:rPr>
              <a:t>Credit: Foley et al. 2019</a:t>
            </a:r>
          </a:p>
          <a:p>
            <a:pPr marL="342900" indent="-342900">
              <a:buFont typeface="Arial"/>
              <a:buChar char="•"/>
            </a:pPr>
            <a:endParaRPr lang="en-US" sz="3600">
              <a:latin typeface="Calibri"/>
              <a:ea typeface="Open Sans"/>
              <a:cs typeface="Calibri"/>
            </a:endParaRPr>
          </a:p>
          <a:p>
            <a:pPr marL="342900" indent="-342900">
              <a:buFont typeface="Arial"/>
              <a:buChar char="•"/>
            </a:pPr>
            <a:endParaRPr lang="en-US" sz="3600">
              <a:latin typeface="Montserrat Light"/>
              <a:ea typeface="Open Sans"/>
              <a:cs typeface="Open Sans"/>
            </a:endParaRPr>
          </a:p>
          <a:p>
            <a:endParaRPr lang="en-US" sz="3600">
              <a:latin typeface="Montserrat Light"/>
              <a:ea typeface="Open Sans"/>
              <a:cs typeface="Open Sans"/>
            </a:endParaRPr>
          </a:p>
          <a:p>
            <a:pPr marL="342900" indent="-342900">
              <a:buFont typeface="Arial"/>
              <a:buChar char="•"/>
            </a:pPr>
            <a:endParaRPr lang="en-US" sz="3600">
              <a:latin typeface="Montserrat Light"/>
              <a:ea typeface="Open Sans"/>
              <a:cs typeface="Open Sans"/>
            </a:endParaRPr>
          </a:p>
          <a:p>
            <a:pPr marL="342900" indent="-342900">
              <a:buFont typeface="Arial"/>
              <a:buChar char="•"/>
            </a:pPr>
            <a:endParaRPr lang="en-US" sz="3600">
              <a:latin typeface="Montserrat Light"/>
              <a:ea typeface="Open Sans"/>
              <a:cs typeface="Open Sans"/>
            </a:endParaRPr>
          </a:p>
          <a:p>
            <a:pPr marL="342900" indent="-342900">
              <a:buFont typeface="Arial"/>
              <a:buChar char="•"/>
            </a:pPr>
            <a:endParaRPr lang="en-US" sz="2400">
              <a:latin typeface="Montserrat Light"/>
              <a:ea typeface="Open Sans"/>
              <a:cs typeface="Open Sans"/>
            </a:endParaRPr>
          </a:p>
        </p:txBody>
      </p:sp>
      <p:sp>
        <p:nvSpPr>
          <p:cNvPr id="42" name="TextBox 41">
            <a:extLst>
              <a:ext uri="{FF2B5EF4-FFF2-40B4-BE49-F238E27FC236}">
                <a16:creationId xmlns:a16="http://schemas.microsoft.com/office/drawing/2014/main" id="{980BE0DB-7464-B7BD-AD28-4537804DA7E9}"/>
              </a:ext>
            </a:extLst>
          </p:cNvPr>
          <p:cNvSpPr txBox="1"/>
          <p:nvPr/>
        </p:nvSpPr>
        <p:spPr>
          <a:xfrm>
            <a:off x="23686984" y="28242720"/>
            <a:ext cx="9857035" cy="4770537"/>
          </a:xfrm>
          <a:prstGeom prst="rect">
            <a:avLst/>
          </a:prstGeom>
          <a:noFill/>
        </p:spPr>
        <p:txBody>
          <a:bodyPr wrap="square" lIns="91440" tIns="45720" rIns="91440" bIns="45720" rtlCol="0" anchor="t">
            <a:spAutoFit/>
          </a:bodyPr>
          <a:lstStyle>
            <a:defPPr>
              <a:defRPr kern="1200"/>
            </a:defPPr>
          </a:lstStyle>
          <a:p>
            <a:pPr marL="342900" indent="-342900">
              <a:buFont typeface="Arial"/>
              <a:buChar char="•"/>
            </a:pPr>
            <a:r>
              <a:rPr lang="en-US" sz="2000">
                <a:latin typeface="Calibri"/>
                <a:ea typeface="Open Sans"/>
                <a:cs typeface="Calibri"/>
              </a:rPr>
              <a:t>Figure 2: </a:t>
            </a:r>
            <a:r>
              <a:rPr lang="en-US" sz="2000">
                <a:ea typeface="+mn-lt"/>
                <a:cs typeface="+mn-lt"/>
              </a:rPr>
              <a:t>loggerheads, green turtles, Kemp's ridleys, leatherbacks, and hawksbills) exhibiting a definitive vessel-strike injury (VSI) and distance (km) to the nearest inlet or pass (A), to the nearest navigable waterway (B), and to the nearest marina (C) in Florida, USA, 1986–2014. </a:t>
            </a:r>
            <a:endParaRPr lang="en-US" sz="2000">
              <a:latin typeface="Calibri"/>
              <a:ea typeface="Open Sans"/>
              <a:cs typeface="Calibri"/>
            </a:endParaRPr>
          </a:p>
          <a:p>
            <a:pPr marL="342900" indent="-342900">
              <a:buFont typeface="Arial"/>
              <a:buChar char="•"/>
            </a:pPr>
            <a:r>
              <a:rPr lang="en-US" sz="2000">
                <a:latin typeface="Calibri"/>
                <a:ea typeface="Open Sans"/>
                <a:cs typeface="Calibri"/>
              </a:rPr>
              <a:t>Credit: Foley et al. 2019</a:t>
            </a:r>
          </a:p>
          <a:p>
            <a:pPr marL="342900" indent="-342900">
              <a:buFont typeface="Arial"/>
              <a:buChar char="•"/>
            </a:pPr>
            <a:endParaRPr lang="en-US" sz="3600">
              <a:latin typeface="Calibri"/>
              <a:ea typeface="Open Sans"/>
              <a:cs typeface="Calibri"/>
            </a:endParaRPr>
          </a:p>
          <a:p>
            <a:pPr marL="342900" indent="-342900">
              <a:buFont typeface="Arial"/>
              <a:buChar char="•"/>
            </a:pPr>
            <a:endParaRPr lang="en-US" sz="3600">
              <a:latin typeface="Montserrat Light"/>
              <a:ea typeface="Open Sans"/>
              <a:cs typeface="Open Sans"/>
            </a:endParaRPr>
          </a:p>
          <a:p>
            <a:endParaRPr lang="en-US" sz="3600">
              <a:latin typeface="Montserrat Light"/>
              <a:ea typeface="Open Sans"/>
              <a:cs typeface="Open Sans"/>
            </a:endParaRPr>
          </a:p>
          <a:p>
            <a:pPr marL="342900" indent="-342900">
              <a:buFont typeface="Arial"/>
              <a:buChar char="•"/>
            </a:pPr>
            <a:endParaRPr lang="en-US" sz="3600">
              <a:latin typeface="Montserrat Light"/>
              <a:ea typeface="Open Sans"/>
              <a:cs typeface="Open Sans"/>
            </a:endParaRPr>
          </a:p>
          <a:p>
            <a:pPr marL="342900" indent="-342900">
              <a:buFont typeface="Arial"/>
              <a:buChar char="•"/>
            </a:pPr>
            <a:endParaRPr lang="en-US" sz="3600">
              <a:latin typeface="Montserrat Light"/>
              <a:ea typeface="Open Sans"/>
              <a:cs typeface="Open Sans"/>
            </a:endParaRPr>
          </a:p>
          <a:p>
            <a:pPr marL="342900" indent="-342900">
              <a:buFont typeface="Arial"/>
              <a:buChar char="•"/>
            </a:pPr>
            <a:endParaRPr lang="en-US" sz="2400">
              <a:latin typeface="Montserrat Light"/>
              <a:ea typeface="Open Sans"/>
              <a:cs typeface="Open Sans"/>
            </a:endParaRPr>
          </a:p>
        </p:txBody>
      </p:sp>
      <p:sp>
        <p:nvSpPr>
          <p:cNvPr id="44" name="TextBox 43">
            <a:extLst>
              <a:ext uri="{FF2B5EF4-FFF2-40B4-BE49-F238E27FC236}">
                <a16:creationId xmlns:a16="http://schemas.microsoft.com/office/drawing/2014/main" id="{40DADC97-A102-05AC-7EF1-AEC818726427}"/>
              </a:ext>
            </a:extLst>
          </p:cNvPr>
          <p:cNvSpPr txBox="1"/>
          <p:nvPr/>
        </p:nvSpPr>
        <p:spPr>
          <a:xfrm>
            <a:off x="33450415" y="30631959"/>
            <a:ext cx="9857035" cy="4154984"/>
          </a:xfrm>
          <a:prstGeom prst="rect">
            <a:avLst/>
          </a:prstGeom>
          <a:noFill/>
        </p:spPr>
        <p:txBody>
          <a:bodyPr wrap="square" lIns="91440" tIns="45720" rIns="91440" bIns="45720" rtlCol="0" anchor="t">
            <a:spAutoFit/>
          </a:bodyPr>
          <a:lstStyle>
            <a:defPPr>
              <a:defRPr kern="1200"/>
            </a:defPPr>
          </a:lstStyle>
          <a:p>
            <a:pPr marL="342900" indent="-342900">
              <a:buFont typeface="Arial"/>
              <a:buChar char="•"/>
            </a:pPr>
            <a:r>
              <a:rPr lang="en-US" sz="2000">
                <a:latin typeface="Calibri"/>
                <a:ea typeface="Open Sans"/>
                <a:cs typeface="Calibri"/>
              </a:rPr>
              <a:t>Figure 3:  </a:t>
            </a:r>
            <a:r>
              <a:rPr lang="en-US" sz="2000">
                <a:ea typeface="+mn-lt"/>
                <a:cs typeface="+mn-lt"/>
              </a:rPr>
              <a:t>Locations of acoustic telemetry studies for each species of marine turtle, with study sample sizes represented by the size of the marker</a:t>
            </a:r>
            <a:endParaRPr lang="en-US" sz="2000">
              <a:latin typeface="Calibri"/>
              <a:ea typeface="Open Sans"/>
              <a:cs typeface="Calibri"/>
            </a:endParaRPr>
          </a:p>
          <a:p>
            <a:pPr marL="342900" indent="-342900">
              <a:buFont typeface="Arial"/>
              <a:buChar char="•"/>
            </a:pPr>
            <a:r>
              <a:rPr lang="en-US" sz="2000">
                <a:latin typeface="Calibri"/>
                <a:ea typeface="Open Sans"/>
                <a:cs typeface="Calibri"/>
              </a:rPr>
              <a:t>Credit: Hardin et al. 2021</a:t>
            </a:r>
          </a:p>
          <a:p>
            <a:pPr marL="342900" indent="-342900">
              <a:buFont typeface="Arial"/>
              <a:buChar char="•"/>
            </a:pPr>
            <a:endParaRPr lang="en-US" sz="3600">
              <a:latin typeface="Calibri"/>
              <a:ea typeface="Open Sans"/>
              <a:cs typeface="Calibri"/>
            </a:endParaRPr>
          </a:p>
          <a:p>
            <a:pPr marL="342900" indent="-342900">
              <a:buFont typeface="Arial"/>
              <a:buChar char="•"/>
            </a:pPr>
            <a:endParaRPr lang="en-US" sz="3600">
              <a:latin typeface="Montserrat Light"/>
              <a:ea typeface="Open Sans"/>
              <a:cs typeface="Open Sans"/>
            </a:endParaRPr>
          </a:p>
          <a:p>
            <a:endParaRPr lang="en-US" sz="3600">
              <a:latin typeface="Montserrat Light"/>
              <a:ea typeface="Open Sans"/>
              <a:cs typeface="Open Sans"/>
            </a:endParaRPr>
          </a:p>
          <a:p>
            <a:pPr marL="342900" indent="-342900">
              <a:buFont typeface="Arial"/>
              <a:buChar char="•"/>
            </a:pPr>
            <a:endParaRPr lang="en-US" sz="3600">
              <a:latin typeface="Montserrat Light"/>
              <a:ea typeface="Open Sans"/>
              <a:cs typeface="Open Sans"/>
            </a:endParaRPr>
          </a:p>
          <a:p>
            <a:pPr marL="342900" indent="-342900">
              <a:buFont typeface="Arial"/>
              <a:buChar char="•"/>
            </a:pPr>
            <a:endParaRPr lang="en-US" sz="3600">
              <a:latin typeface="Montserrat Light"/>
              <a:ea typeface="Open Sans"/>
              <a:cs typeface="Open Sans"/>
            </a:endParaRPr>
          </a:p>
          <a:p>
            <a:pPr marL="342900" indent="-342900">
              <a:buFont typeface="Arial"/>
              <a:buChar char="•"/>
            </a:pPr>
            <a:endParaRPr lang="en-US" sz="2400">
              <a:latin typeface="Montserrat Light"/>
              <a:ea typeface="Open Sans"/>
              <a:cs typeface="Open Sans"/>
            </a:endParaRPr>
          </a:p>
        </p:txBody>
      </p:sp>
      <p:sp>
        <p:nvSpPr>
          <p:cNvPr id="49" name="TextBox 48">
            <a:extLst>
              <a:ext uri="{FF2B5EF4-FFF2-40B4-BE49-F238E27FC236}">
                <a16:creationId xmlns:a16="http://schemas.microsoft.com/office/drawing/2014/main" id="{45656A31-E741-8ECF-4451-BBCF2CAC1349}"/>
              </a:ext>
            </a:extLst>
          </p:cNvPr>
          <p:cNvSpPr txBox="1"/>
          <p:nvPr/>
        </p:nvSpPr>
        <p:spPr>
          <a:xfrm>
            <a:off x="767988" y="30395984"/>
            <a:ext cx="15048467" cy="4462760"/>
          </a:xfrm>
          <a:prstGeom prst="rect">
            <a:avLst/>
          </a:prstGeom>
          <a:noFill/>
        </p:spPr>
        <p:txBody>
          <a:bodyPr wrap="square" lIns="91440" tIns="45720" rIns="91440" bIns="45720" rtlCol="0" anchor="t">
            <a:spAutoFit/>
          </a:bodyPr>
          <a:lstStyle>
            <a:defPPr>
              <a:defRPr kern="1200"/>
            </a:defPPr>
          </a:lstStyle>
          <a:p>
            <a:pPr marL="342900" indent="-342900">
              <a:buFont typeface="Arial"/>
              <a:buChar char="•"/>
            </a:pPr>
            <a:r>
              <a:rPr lang="en-US" sz="2000">
                <a:latin typeface="Calibri"/>
                <a:ea typeface="Open Sans"/>
                <a:cs typeface="Calibri"/>
              </a:rPr>
              <a:t>Sources:  </a:t>
            </a:r>
            <a:r>
              <a:rPr lang="en-US" sz="2000">
                <a:ea typeface="+mn-lt"/>
                <a:cs typeface="+mn-lt"/>
              </a:rPr>
              <a:t>Foley, Allen M., et al. "Characterizing watercraft‐related mortality of sea turtles in Florida." </a:t>
            </a:r>
            <a:r>
              <a:rPr lang="en-US" sz="2000" i="1">
                <a:ea typeface="+mn-lt"/>
                <a:cs typeface="+mn-lt"/>
              </a:rPr>
              <a:t>The Journal of Wildlife Management</a:t>
            </a:r>
            <a:r>
              <a:rPr lang="en-US" sz="2000">
                <a:ea typeface="+mn-lt"/>
                <a:cs typeface="+mn-lt"/>
              </a:rPr>
              <a:t> 83.5 (2019): 1057-1072.</a:t>
            </a:r>
            <a:endParaRPr lang="en-US" sz="2000">
              <a:latin typeface="Calibri"/>
              <a:ea typeface="Open Sans"/>
              <a:cs typeface="Calibri"/>
            </a:endParaRPr>
          </a:p>
          <a:p>
            <a:pPr marL="342900" indent="-342900">
              <a:buFont typeface="Arial"/>
              <a:buChar char="•"/>
            </a:pPr>
            <a:r>
              <a:rPr lang="en-US" sz="2000">
                <a:ea typeface="+mn-lt"/>
                <a:cs typeface="+mn-lt"/>
              </a:rPr>
              <a:t>Hardin, Emily E., and Mariana MPB Fuentes. "A Systematic Review of Acoustic Telemetry as a Tool to Gain Insights Into Marine Turtle Ecology and Aid Their Conservation." </a:t>
            </a:r>
            <a:r>
              <a:rPr lang="en-US" sz="2000" i="1">
                <a:ea typeface="+mn-lt"/>
                <a:cs typeface="+mn-lt"/>
              </a:rPr>
              <a:t>Frontiers in Marine Science</a:t>
            </a:r>
            <a:r>
              <a:rPr lang="en-US" sz="2000">
                <a:ea typeface="+mn-lt"/>
                <a:cs typeface="+mn-lt"/>
              </a:rPr>
              <a:t> (2021).</a:t>
            </a:r>
            <a:endParaRPr lang="en-US" sz="2000">
              <a:latin typeface="Calibri"/>
              <a:ea typeface="Open Sans"/>
              <a:cs typeface="Calibri"/>
            </a:endParaRPr>
          </a:p>
          <a:p>
            <a:pPr marL="342900" indent="-342900">
              <a:buFont typeface="Arial"/>
              <a:buChar char="•"/>
            </a:pPr>
            <a:endParaRPr lang="en-US" sz="3600">
              <a:latin typeface="Calibri"/>
              <a:ea typeface="Open Sans"/>
              <a:cs typeface="Calibri"/>
            </a:endParaRPr>
          </a:p>
          <a:p>
            <a:pPr marL="342900" indent="-342900">
              <a:buFont typeface="Arial"/>
              <a:buChar char="•"/>
            </a:pPr>
            <a:endParaRPr lang="en-US" sz="3600">
              <a:latin typeface="Montserrat Light"/>
              <a:ea typeface="Open Sans"/>
              <a:cs typeface="Open Sans"/>
            </a:endParaRPr>
          </a:p>
          <a:p>
            <a:endParaRPr lang="en-US" sz="3600">
              <a:latin typeface="Montserrat Light"/>
              <a:ea typeface="Open Sans"/>
              <a:cs typeface="Open Sans"/>
            </a:endParaRPr>
          </a:p>
          <a:p>
            <a:pPr marL="342900" indent="-342900">
              <a:buFont typeface="Arial"/>
              <a:buChar char="•"/>
            </a:pPr>
            <a:endParaRPr lang="en-US" sz="3600">
              <a:latin typeface="Montserrat Light"/>
              <a:ea typeface="Open Sans"/>
              <a:cs typeface="Open Sans"/>
            </a:endParaRPr>
          </a:p>
          <a:p>
            <a:pPr marL="342900" indent="-342900">
              <a:buFont typeface="Arial"/>
              <a:buChar char="•"/>
            </a:pPr>
            <a:endParaRPr lang="en-US" sz="3600">
              <a:latin typeface="Montserrat Light"/>
              <a:ea typeface="Open Sans"/>
              <a:cs typeface="Open Sans"/>
            </a:endParaRPr>
          </a:p>
          <a:p>
            <a:pPr marL="342900" indent="-342900">
              <a:buFont typeface="Arial"/>
              <a:buChar char="•"/>
            </a:pPr>
            <a:endParaRPr lang="en-US" sz="2400">
              <a:latin typeface="Montserrat Light"/>
              <a:ea typeface="Open Sans"/>
              <a:cs typeface="Open Sans"/>
            </a:endParaRPr>
          </a:p>
        </p:txBody>
      </p:sp>
    </p:spTree>
    <p:extLst>
      <p:ext uri="{BB962C8B-B14F-4D97-AF65-F5344CB8AC3E}">
        <p14:creationId xmlns:p14="http://schemas.microsoft.com/office/powerpoint/2010/main" val="4038871067"/>
      </p:ext>
    </p:extLst>
  </p:cSld>
  <p:clrMapOvr>
    <a:masterClrMapping/>
  </p:clrMapOvr>
  <p:transition/>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 name="MAKESIGNSTEMPLATE" val="hypotheticalocean|09-2018"/>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revision>2</cp:revision>
  <cp:lastPrinted>2011-01-21T18:13:44Z</cp:lastPrinted>
  <dcterms:modified xsi:type="dcterms:W3CDTF">2022-03-29T02:19:21Z</dcterms:modified>
  <cp:category>scientific poster powerpoint</cp:category>
</cp:coreProperties>
</file>